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79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338882-82EA-1A45-428D-CD9CB43AE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D3CF45E-81D6-6701-BE58-D0B6F065DD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5691E66-F05E-98F0-D627-A1425B3A3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8E93CA-8EA6-28D3-1BF1-174E1A832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622BA5D-0A0C-652B-3FBF-B188B8187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59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6151F2-5B45-24F8-6B7B-E100891CF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DF23710-E041-43EA-F2D8-C5ED44427F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B55A6AD-081F-52AA-C90F-7C4222F1B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EE9CC3C-BB63-E612-0C00-5B53A4521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9D19E77-7EE0-B36D-AD34-E8814169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905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1D8945E-0ECB-4E98-48F2-9C903F4BC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FD50D930-3E08-E681-D7DA-20E42A2FA1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65C9A04-9892-7BC6-7AD6-9ED614D1C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5F4FEB3-DEF8-9038-74E3-9E5EBF0B9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CFB4FF-585D-81F5-DBB6-43D3FC7C3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826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9FC562-36AB-BB5F-23C8-B0E862AD5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9CC0112-F8C9-14E4-16C5-FDFE7D6DDB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8B12FE-963C-C10B-3D27-3488C1748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832CA8-2916-F855-7BC1-92805889F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F4F651C-2BA5-D816-AC69-63B336F66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011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2C508D-96B7-ED83-E0E9-EC76B4ACA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B01A1FC-16E8-DA6F-829A-4BF6B50C3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9736F22-D74B-A18E-5143-B51CF1CB4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F392F6-7071-0AB6-ED94-971EADE0D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80F94F8-FF4A-045D-1915-557DEA697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4247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E1F139-9F41-F60B-E753-8ABEB5CCF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72B249E-2EE9-515F-F631-13A49C6CBB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8C21CCF-2461-1E8B-6B61-50C89E1A7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51A1762-DC91-2800-B7EF-D64FE660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007BA68-CC99-59D7-6A74-F9A61263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D25846-E652-98F7-B4C8-971EB8789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160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DC75B5-7E48-D83B-F0B0-41BCF7391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A2DFD5C-5ED2-8DAD-1374-808EFE1D3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C699A44-9AB3-A193-AE12-F7C8A880A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1AC8098-CC2D-ABEB-7278-CF96B0A529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22F56C8-67EA-59E8-28D8-9827293AB3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2DE8495-D22E-52EE-F5E2-30078EB9A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E5199EE-0C25-E9E8-653E-124A0D18D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EA271BB-9D3A-694B-85A5-3ECDFFA04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0665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EC32EF-823A-01C6-10F2-AFC3E2698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9DD241D-AD71-B650-7324-52E9556EE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00224DF-17EE-2136-06CC-1577F6A5A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68936A2-E510-D97E-0236-C8017082B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551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1F91591D-9759-BD6D-5CF8-96D9FA718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00DD1E8-1DC5-249C-B28F-66A8FDE22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BB485C4-BA84-669C-D762-8EEB6B8F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802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B9FD6B-FF5A-313F-F038-C60E580EA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5F32479-F7CC-6C9B-66D8-AA65864F5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ED9F903-28D3-0F44-C676-27AE39EE5D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F3D2219-65A8-2F89-2A75-C92D07543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7BFE83-D56E-5519-B69E-D8B53C638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EEEED49-94E2-EE96-FF1E-511B4DDE9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3254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A6B164-5E9D-390C-18B6-E602F1ADF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C9B9A6D-8A62-C40D-570D-29A587CF09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66E7E27-99AD-7CD1-7C5F-66E2E5DA44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4493F4C-7A45-C9BF-5010-DADCB3701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7CE6684-BE7B-91FC-AE6E-2C1CF2507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0A9C9B4-6895-8593-FB20-563CEC449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149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AA227BF-0D11-52A6-A859-88A22F71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F6B1D70-549E-E52B-FBEE-979FC28BA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7600F9-3C91-64E3-9E82-A66D57690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689F-1710-4D86-B440-4F2923069E41}" type="datetimeFigureOut">
              <a:rPr lang="pt-BR" smtClean="0"/>
              <a:t>21/08/2023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669BB2-C087-F8BF-548A-E95FAD8354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4F47075-BEDE-8242-4E08-56AFE009D8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15384-B9C2-4D33-B145-17453F7B8FA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16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08033A7D-A125-1910-2F25-395746DA8FA7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20" name="Forma Livre: Forma 19">
            <a:extLst>
              <a:ext uri="{FF2B5EF4-FFF2-40B4-BE49-F238E27FC236}">
                <a16:creationId xmlns:a16="http://schemas.microsoft.com/office/drawing/2014/main" id="{7FDF0C23-AD76-A8C0-BD49-731F3AA3633A}"/>
              </a:ext>
            </a:extLst>
          </p:cNvPr>
          <p:cNvSpPr/>
          <p:nvPr/>
        </p:nvSpPr>
        <p:spPr>
          <a:xfrm>
            <a:off x="1194725" y="4531242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COMIENZO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En 2015, la primera promoción de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Excel y VBA, con la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nombre de </a:t>
            </a:r>
            <a:r>
              <a:rPr lang="es-E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Velocap</a:t>
            </a:r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, y cursos presenciales.</a:t>
            </a:r>
            <a:endParaRPr lang="pt-BR" sz="11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38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1C788CC7-AB6A-CEF1-F938-0EA52BD8A9F1}"/>
              </a:ext>
            </a:extLst>
          </p:cNvPr>
          <p:cNvSpPr/>
          <p:nvPr/>
        </p:nvSpPr>
        <p:spPr>
          <a:xfrm>
            <a:off x="2923077" y="3620278"/>
            <a:ext cx="2376000" cy="792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25" name="Forma Livre: Forma 24">
            <a:extLst>
              <a:ext uri="{FF2B5EF4-FFF2-40B4-BE49-F238E27FC236}">
                <a16:creationId xmlns:a16="http://schemas.microsoft.com/office/drawing/2014/main" id="{36CAD7A1-DFFE-7C7A-EB9D-3874AC77D8EE}"/>
              </a:ext>
            </a:extLst>
          </p:cNvPr>
          <p:cNvSpPr/>
          <p:nvPr/>
        </p:nvSpPr>
        <p:spPr>
          <a:xfrm>
            <a:off x="3169562" y="1917314"/>
            <a:ext cx="1864368" cy="1584000"/>
          </a:xfrm>
          <a:custGeom>
            <a:avLst/>
            <a:gdLst>
              <a:gd name="connsiteX0" fmla="*/ 180344 w 1540800"/>
              <a:gd name="connsiteY0" fmla="*/ 0 h 1262040"/>
              <a:gd name="connsiteX1" fmla="*/ 1360456 w 1540800"/>
              <a:gd name="connsiteY1" fmla="*/ 0 h 1262040"/>
              <a:gd name="connsiteX2" fmla="*/ 1540800 w 1540800"/>
              <a:gd name="connsiteY2" fmla="*/ 180344 h 1262040"/>
              <a:gd name="connsiteX3" fmla="*/ 1540800 w 1540800"/>
              <a:gd name="connsiteY3" fmla="*/ 901696 h 1262040"/>
              <a:gd name="connsiteX4" fmla="*/ 1360456 w 1540800"/>
              <a:gd name="connsiteY4" fmla="*/ 1082040 h 1262040"/>
              <a:gd name="connsiteX5" fmla="*/ 917924 w 1540800"/>
              <a:gd name="connsiteY5" fmla="*/ 1082040 h 1262040"/>
              <a:gd name="connsiteX6" fmla="*/ 770401 w 1540800"/>
              <a:gd name="connsiteY6" fmla="*/ 1262040 h 1262040"/>
              <a:gd name="connsiteX7" fmla="*/ 622878 w 1540800"/>
              <a:gd name="connsiteY7" fmla="*/ 1082040 h 1262040"/>
              <a:gd name="connsiteX8" fmla="*/ 180344 w 1540800"/>
              <a:gd name="connsiteY8" fmla="*/ 1082040 h 1262040"/>
              <a:gd name="connsiteX9" fmla="*/ 0 w 1540800"/>
              <a:gd name="connsiteY9" fmla="*/ 901696 h 1262040"/>
              <a:gd name="connsiteX10" fmla="*/ 0 w 1540800"/>
              <a:gd name="connsiteY10" fmla="*/ 180344 h 1262040"/>
              <a:gd name="connsiteX11" fmla="*/ 180344 w 1540800"/>
              <a:gd name="connsiteY11" fmla="*/ 0 h 126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40800" h="1262040">
                <a:moveTo>
                  <a:pt x="180344" y="0"/>
                </a:moveTo>
                <a:lnTo>
                  <a:pt x="1360456" y="0"/>
                </a:lnTo>
                <a:cubicBezTo>
                  <a:pt x="1460057" y="0"/>
                  <a:pt x="1540800" y="80743"/>
                  <a:pt x="1540800" y="180344"/>
                </a:cubicBezTo>
                <a:lnTo>
                  <a:pt x="1540800" y="901696"/>
                </a:lnTo>
                <a:cubicBezTo>
                  <a:pt x="1540800" y="1001297"/>
                  <a:pt x="1460057" y="1082040"/>
                  <a:pt x="1360456" y="1082040"/>
                </a:cubicBezTo>
                <a:lnTo>
                  <a:pt x="917924" y="1082040"/>
                </a:lnTo>
                <a:lnTo>
                  <a:pt x="770401" y="1262040"/>
                </a:lnTo>
                <a:lnTo>
                  <a:pt x="622878" y="1082040"/>
                </a:lnTo>
                <a:lnTo>
                  <a:pt x="180344" y="1082040"/>
                </a:lnTo>
                <a:cubicBezTo>
                  <a:pt x="80743" y="1082040"/>
                  <a:pt x="0" y="1001297"/>
                  <a:pt x="0" y="901696"/>
                </a:cubicBezTo>
                <a:lnTo>
                  <a:pt x="0" y="180344"/>
                </a:lnTo>
                <a:cubicBezTo>
                  <a:pt x="0" y="80743"/>
                  <a:pt x="80743" y="0"/>
                  <a:pt x="1803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16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CRECIMIENTO</a:t>
            </a:r>
            <a:endParaRPr lang="pt-BR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Dimos en el blanco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1,000 estudiantes en nuestro 4 unidades en Río de Enero</a:t>
            </a:r>
            <a:endParaRPr lang="pt-BR" sz="11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6F6C477-50B1-440B-B46D-011892D15470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</p:spTree>
    <p:extLst>
      <p:ext uri="{BB962C8B-B14F-4D97-AF65-F5344CB8AC3E}">
        <p14:creationId xmlns:p14="http://schemas.microsoft.com/office/powerpoint/2010/main" val="370670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ta: Pentágono 10">
            <a:extLst>
              <a:ext uri="{FF2B5EF4-FFF2-40B4-BE49-F238E27FC236}">
                <a16:creationId xmlns:a16="http://schemas.microsoft.com/office/drawing/2014/main" id="{C5CB04F6-51BD-AA4E-C718-20F300C0DAA5}"/>
              </a:ext>
            </a:extLst>
          </p:cNvPr>
          <p:cNvSpPr/>
          <p:nvPr/>
        </p:nvSpPr>
        <p:spPr>
          <a:xfrm>
            <a:off x="4908000" y="3620278"/>
            <a:ext cx="2376000" cy="79200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1C788CC7-AB6A-CEF1-F938-0EA52BD8A9F1}"/>
              </a:ext>
            </a:extLst>
          </p:cNvPr>
          <p:cNvSpPr/>
          <p:nvPr/>
        </p:nvSpPr>
        <p:spPr>
          <a:xfrm>
            <a:off x="2923077" y="3620278"/>
            <a:ext cx="2376000" cy="792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19" name="Forma Livre: Forma 18">
            <a:extLst>
              <a:ext uri="{FF2B5EF4-FFF2-40B4-BE49-F238E27FC236}">
                <a16:creationId xmlns:a16="http://schemas.microsoft.com/office/drawing/2014/main" id="{1FDDE29C-229A-B3B1-EBE7-F92F89A2CB40}"/>
              </a:ext>
            </a:extLst>
          </p:cNvPr>
          <p:cNvSpPr/>
          <p:nvPr/>
        </p:nvSpPr>
        <p:spPr>
          <a:xfrm>
            <a:off x="5164572" y="4531242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REBRANDING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Cambiamos nuestro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nombre para </a:t>
            </a:r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Motim</a:t>
            </a: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Educação</a:t>
            </a: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, buscando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afirmar aún más la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nuestro posicionamiento</a:t>
            </a:r>
            <a:r>
              <a:rPr lang="pt-BR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97C65486-AA9E-49D3-9B86-6E79A7AEF6BD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</p:spTree>
    <p:extLst>
      <p:ext uri="{BB962C8B-B14F-4D97-AF65-F5344CB8AC3E}">
        <p14:creationId xmlns:p14="http://schemas.microsoft.com/office/powerpoint/2010/main" val="250939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ta: Pentágono 11">
            <a:extLst>
              <a:ext uri="{FF2B5EF4-FFF2-40B4-BE49-F238E27FC236}">
                <a16:creationId xmlns:a16="http://schemas.microsoft.com/office/drawing/2014/main" id="{7D3F44A1-E9B1-3091-9E57-F4EE3512FA0E}"/>
              </a:ext>
            </a:extLst>
          </p:cNvPr>
          <p:cNvSpPr/>
          <p:nvPr/>
        </p:nvSpPr>
        <p:spPr>
          <a:xfrm>
            <a:off x="6892923" y="3620278"/>
            <a:ext cx="2376000" cy="7920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2019</a:t>
            </a:r>
          </a:p>
        </p:txBody>
      </p:sp>
      <p:sp>
        <p:nvSpPr>
          <p:cNvPr id="11" name="Seta: Pentágono 10">
            <a:extLst>
              <a:ext uri="{FF2B5EF4-FFF2-40B4-BE49-F238E27FC236}">
                <a16:creationId xmlns:a16="http://schemas.microsoft.com/office/drawing/2014/main" id="{C5CB04F6-51BD-AA4E-C718-20F300C0DAA5}"/>
              </a:ext>
            </a:extLst>
          </p:cNvPr>
          <p:cNvSpPr/>
          <p:nvPr/>
        </p:nvSpPr>
        <p:spPr>
          <a:xfrm>
            <a:off x="4908000" y="3620278"/>
            <a:ext cx="2376000" cy="79200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1C788CC7-AB6A-CEF1-F938-0EA52BD8A9F1}"/>
              </a:ext>
            </a:extLst>
          </p:cNvPr>
          <p:cNvSpPr/>
          <p:nvPr/>
        </p:nvSpPr>
        <p:spPr>
          <a:xfrm>
            <a:off x="2923077" y="3620278"/>
            <a:ext cx="2376000" cy="792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26" name="Forma Livre: Forma 25">
            <a:extLst>
              <a:ext uri="{FF2B5EF4-FFF2-40B4-BE49-F238E27FC236}">
                <a16:creationId xmlns:a16="http://schemas.microsoft.com/office/drawing/2014/main" id="{80B08A41-D5DA-6948-3596-06ABDAFC6700}"/>
              </a:ext>
            </a:extLst>
          </p:cNvPr>
          <p:cNvSpPr/>
          <p:nvPr/>
        </p:nvSpPr>
        <p:spPr>
          <a:xfrm>
            <a:off x="7139409" y="1917314"/>
            <a:ext cx="1864368" cy="1584000"/>
          </a:xfrm>
          <a:custGeom>
            <a:avLst/>
            <a:gdLst>
              <a:gd name="connsiteX0" fmla="*/ 180344 w 1540800"/>
              <a:gd name="connsiteY0" fmla="*/ 0 h 1262040"/>
              <a:gd name="connsiteX1" fmla="*/ 1360456 w 1540800"/>
              <a:gd name="connsiteY1" fmla="*/ 0 h 1262040"/>
              <a:gd name="connsiteX2" fmla="*/ 1540800 w 1540800"/>
              <a:gd name="connsiteY2" fmla="*/ 180344 h 1262040"/>
              <a:gd name="connsiteX3" fmla="*/ 1540800 w 1540800"/>
              <a:gd name="connsiteY3" fmla="*/ 901696 h 1262040"/>
              <a:gd name="connsiteX4" fmla="*/ 1360456 w 1540800"/>
              <a:gd name="connsiteY4" fmla="*/ 1082040 h 1262040"/>
              <a:gd name="connsiteX5" fmla="*/ 917924 w 1540800"/>
              <a:gd name="connsiteY5" fmla="*/ 1082040 h 1262040"/>
              <a:gd name="connsiteX6" fmla="*/ 770401 w 1540800"/>
              <a:gd name="connsiteY6" fmla="*/ 1262040 h 1262040"/>
              <a:gd name="connsiteX7" fmla="*/ 622878 w 1540800"/>
              <a:gd name="connsiteY7" fmla="*/ 1082040 h 1262040"/>
              <a:gd name="connsiteX8" fmla="*/ 180344 w 1540800"/>
              <a:gd name="connsiteY8" fmla="*/ 1082040 h 1262040"/>
              <a:gd name="connsiteX9" fmla="*/ 0 w 1540800"/>
              <a:gd name="connsiteY9" fmla="*/ 901696 h 1262040"/>
              <a:gd name="connsiteX10" fmla="*/ 0 w 1540800"/>
              <a:gd name="connsiteY10" fmla="*/ 180344 h 1262040"/>
              <a:gd name="connsiteX11" fmla="*/ 180344 w 1540800"/>
              <a:gd name="connsiteY11" fmla="*/ 0 h 126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40800" h="1262040">
                <a:moveTo>
                  <a:pt x="180344" y="0"/>
                </a:moveTo>
                <a:lnTo>
                  <a:pt x="1360456" y="0"/>
                </a:lnTo>
                <a:cubicBezTo>
                  <a:pt x="1460057" y="0"/>
                  <a:pt x="1540800" y="80743"/>
                  <a:pt x="1540800" y="180344"/>
                </a:cubicBezTo>
                <a:lnTo>
                  <a:pt x="1540800" y="901696"/>
                </a:lnTo>
                <a:cubicBezTo>
                  <a:pt x="1540800" y="1001297"/>
                  <a:pt x="1460057" y="1082040"/>
                  <a:pt x="1360456" y="1082040"/>
                </a:cubicBezTo>
                <a:lnTo>
                  <a:pt x="917924" y="1082040"/>
                </a:lnTo>
                <a:lnTo>
                  <a:pt x="770401" y="1262040"/>
                </a:lnTo>
                <a:lnTo>
                  <a:pt x="622878" y="1082040"/>
                </a:lnTo>
                <a:lnTo>
                  <a:pt x="180344" y="1082040"/>
                </a:lnTo>
                <a:cubicBezTo>
                  <a:pt x="80743" y="1082040"/>
                  <a:pt x="0" y="1001297"/>
                  <a:pt x="0" y="901696"/>
                </a:cubicBezTo>
                <a:lnTo>
                  <a:pt x="0" y="180344"/>
                </a:lnTo>
                <a:cubicBezTo>
                  <a:pt x="0" y="80743"/>
                  <a:pt x="80743" y="0"/>
                  <a:pt x="18034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16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ONLINE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Lanzamos nuestro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primer entrenamiento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100% en línea.</a:t>
            </a:r>
            <a:endParaRPr lang="pt-BR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BBF28524-431A-4CCD-8E0A-3C15E8411A9C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</p:spTree>
    <p:extLst>
      <p:ext uri="{BB962C8B-B14F-4D97-AF65-F5344CB8AC3E}">
        <p14:creationId xmlns:p14="http://schemas.microsoft.com/office/powerpoint/2010/main" val="3594163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ta: Pentágono 12">
            <a:extLst>
              <a:ext uri="{FF2B5EF4-FFF2-40B4-BE49-F238E27FC236}">
                <a16:creationId xmlns:a16="http://schemas.microsoft.com/office/drawing/2014/main" id="{93DD8EDA-1524-A8BE-3E7E-AF682ACA554D}"/>
              </a:ext>
            </a:extLst>
          </p:cNvPr>
          <p:cNvSpPr/>
          <p:nvPr/>
        </p:nvSpPr>
        <p:spPr>
          <a:xfrm>
            <a:off x="8877846" y="3620278"/>
            <a:ext cx="2376000" cy="792000"/>
          </a:xfrm>
          <a:prstGeom prst="homePlat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2022</a:t>
            </a:r>
          </a:p>
        </p:txBody>
      </p:sp>
      <p:sp>
        <p:nvSpPr>
          <p:cNvPr id="12" name="Seta: Pentágono 11">
            <a:extLst>
              <a:ext uri="{FF2B5EF4-FFF2-40B4-BE49-F238E27FC236}">
                <a16:creationId xmlns:a16="http://schemas.microsoft.com/office/drawing/2014/main" id="{7D3F44A1-E9B1-3091-9E57-F4EE3512FA0E}"/>
              </a:ext>
            </a:extLst>
          </p:cNvPr>
          <p:cNvSpPr/>
          <p:nvPr/>
        </p:nvSpPr>
        <p:spPr>
          <a:xfrm>
            <a:off x="6892923" y="3620278"/>
            <a:ext cx="2376000" cy="7920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2019</a:t>
            </a:r>
          </a:p>
        </p:txBody>
      </p:sp>
      <p:sp>
        <p:nvSpPr>
          <p:cNvPr id="11" name="Seta: Pentágono 10">
            <a:extLst>
              <a:ext uri="{FF2B5EF4-FFF2-40B4-BE49-F238E27FC236}">
                <a16:creationId xmlns:a16="http://schemas.microsoft.com/office/drawing/2014/main" id="{C5CB04F6-51BD-AA4E-C718-20F300C0DAA5}"/>
              </a:ext>
            </a:extLst>
          </p:cNvPr>
          <p:cNvSpPr/>
          <p:nvPr/>
        </p:nvSpPr>
        <p:spPr>
          <a:xfrm>
            <a:off x="4908000" y="3620278"/>
            <a:ext cx="2376000" cy="79200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1C788CC7-AB6A-CEF1-F938-0EA52BD8A9F1}"/>
              </a:ext>
            </a:extLst>
          </p:cNvPr>
          <p:cNvSpPr/>
          <p:nvPr/>
        </p:nvSpPr>
        <p:spPr>
          <a:xfrm>
            <a:off x="2923077" y="3620278"/>
            <a:ext cx="2376000" cy="792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17" name="Forma Livre: Forma 16">
            <a:extLst>
              <a:ext uri="{FF2B5EF4-FFF2-40B4-BE49-F238E27FC236}">
                <a16:creationId xmlns:a16="http://schemas.microsoft.com/office/drawing/2014/main" id="{5B70E0E8-E6A1-CAF0-AF91-B1CF2476EF08}"/>
              </a:ext>
            </a:extLst>
          </p:cNvPr>
          <p:cNvSpPr/>
          <p:nvPr/>
        </p:nvSpPr>
        <p:spPr>
          <a:xfrm>
            <a:off x="9134417" y="4531241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EXPANSIÓN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Llegamos a más de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10,000 estudiantes y lo hicimos proyectos internacionales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con grande compañías.</a:t>
            </a:r>
            <a:endParaRPr lang="pt-BR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71A8FFE-459D-4E89-9233-B774C1775DF0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</p:spTree>
    <p:extLst>
      <p:ext uri="{BB962C8B-B14F-4D97-AF65-F5344CB8AC3E}">
        <p14:creationId xmlns:p14="http://schemas.microsoft.com/office/powerpoint/2010/main" val="968985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ta: Pentágono 12">
            <a:extLst>
              <a:ext uri="{FF2B5EF4-FFF2-40B4-BE49-F238E27FC236}">
                <a16:creationId xmlns:a16="http://schemas.microsoft.com/office/drawing/2014/main" id="{93DD8EDA-1524-A8BE-3E7E-AF682ACA554D}"/>
              </a:ext>
            </a:extLst>
          </p:cNvPr>
          <p:cNvSpPr/>
          <p:nvPr/>
        </p:nvSpPr>
        <p:spPr>
          <a:xfrm>
            <a:off x="8877846" y="3620278"/>
            <a:ext cx="2376000" cy="792000"/>
          </a:xfrm>
          <a:prstGeom prst="homePlate">
            <a:avLst/>
          </a:pr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2022</a:t>
            </a:r>
          </a:p>
        </p:txBody>
      </p:sp>
      <p:sp>
        <p:nvSpPr>
          <p:cNvPr id="12" name="Seta: Pentágono 11">
            <a:extLst>
              <a:ext uri="{FF2B5EF4-FFF2-40B4-BE49-F238E27FC236}">
                <a16:creationId xmlns:a16="http://schemas.microsoft.com/office/drawing/2014/main" id="{7D3F44A1-E9B1-3091-9E57-F4EE3512FA0E}"/>
              </a:ext>
            </a:extLst>
          </p:cNvPr>
          <p:cNvSpPr/>
          <p:nvPr/>
        </p:nvSpPr>
        <p:spPr>
          <a:xfrm>
            <a:off x="6892923" y="3620278"/>
            <a:ext cx="2376000" cy="792000"/>
          </a:xfrm>
          <a:prstGeom prst="homePlat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2019</a:t>
            </a:r>
          </a:p>
        </p:txBody>
      </p:sp>
      <p:sp>
        <p:nvSpPr>
          <p:cNvPr id="11" name="Seta: Pentágono 10">
            <a:extLst>
              <a:ext uri="{FF2B5EF4-FFF2-40B4-BE49-F238E27FC236}">
                <a16:creationId xmlns:a16="http://schemas.microsoft.com/office/drawing/2014/main" id="{C5CB04F6-51BD-AA4E-C718-20F300C0DAA5}"/>
              </a:ext>
            </a:extLst>
          </p:cNvPr>
          <p:cNvSpPr/>
          <p:nvPr/>
        </p:nvSpPr>
        <p:spPr>
          <a:xfrm>
            <a:off x="4908000" y="3620278"/>
            <a:ext cx="2376000" cy="79200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2017</a:t>
            </a:r>
          </a:p>
        </p:txBody>
      </p:sp>
      <p:sp>
        <p:nvSpPr>
          <p:cNvPr id="10" name="Seta: Pentágono 9">
            <a:extLst>
              <a:ext uri="{FF2B5EF4-FFF2-40B4-BE49-F238E27FC236}">
                <a16:creationId xmlns:a16="http://schemas.microsoft.com/office/drawing/2014/main" id="{1C788CC7-AB6A-CEF1-F938-0EA52BD8A9F1}"/>
              </a:ext>
            </a:extLst>
          </p:cNvPr>
          <p:cNvSpPr/>
          <p:nvPr/>
        </p:nvSpPr>
        <p:spPr>
          <a:xfrm>
            <a:off x="2923077" y="3620278"/>
            <a:ext cx="2376000" cy="79200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2016</a:t>
            </a:r>
          </a:p>
        </p:txBody>
      </p:sp>
      <p:sp>
        <p:nvSpPr>
          <p:cNvPr id="5" name="Seta: Divisa 4">
            <a:extLst>
              <a:ext uri="{FF2B5EF4-FFF2-40B4-BE49-F238E27FC236}">
                <a16:creationId xmlns:a16="http://schemas.microsoft.com/office/drawing/2014/main" id="{D4DDD52D-FDD2-4939-338B-28DCF8E8ED90}"/>
              </a:ext>
            </a:extLst>
          </p:cNvPr>
          <p:cNvSpPr/>
          <p:nvPr/>
        </p:nvSpPr>
        <p:spPr>
          <a:xfrm>
            <a:off x="938154" y="3620278"/>
            <a:ext cx="2376000" cy="792000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36139BB-7CF2-4FEE-9783-20400B484CE1}"/>
              </a:ext>
            </a:extLst>
          </p:cNvPr>
          <p:cNvSpPr txBox="1"/>
          <p:nvPr/>
        </p:nvSpPr>
        <p:spPr>
          <a:xfrm>
            <a:off x="696917" y="625151"/>
            <a:ext cx="523447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rgbClr val="E7795B"/>
                </a:solidFill>
                <a:latin typeface="Century Gothic" panose="020B0502020202020204" pitchFamily="34" charset="0"/>
              </a:rPr>
              <a:t>LINEA DEL TIEMPO</a:t>
            </a:r>
          </a:p>
          <a:p>
            <a:r>
              <a:rPr lang="pt-BR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COMO LLEGAMOS AQUI</a:t>
            </a:r>
          </a:p>
        </p:txBody>
      </p:sp>
      <p:sp>
        <p:nvSpPr>
          <p:cNvPr id="15" name="Forma Livre: Forma 14">
            <a:extLst>
              <a:ext uri="{FF2B5EF4-FFF2-40B4-BE49-F238E27FC236}">
                <a16:creationId xmlns:a16="http://schemas.microsoft.com/office/drawing/2014/main" id="{0C91ADA6-3B25-4783-B19D-80A5E1E1FBD3}"/>
              </a:ext>
            </a:extLst>
          </p:cNvPr>
          <p:cNvSpPr/>
          <p:nvPr/>
        </p:nvSpPr>
        <p:spPr>
          <a:xfrm>
            <a:off x="1194725" y="4531242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COMIENZO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En 2015, la primera promoción de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Excel y VBA, con la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nombre de </a:t>
            </a:r>
            <a:r>
              <a:rPr lang="es-E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Velocap</a:t>
            </a:r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, y cursos presenciales.</a:t>
            </a:r>
            <a:endParaRPr lang="pt-BR" sz="11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Forma Livre: Forma 15">
            <a:extLst>
              <a:ext uri="{FF2B5EF4-FFF2-40B4-BE49-F238E27FC236}">
                <a16:creationId xmlns:a16="http://schemas.microsoft.com/office/drawing/2014/main" id="{C9774F9D-EF4C-4914-9814-81840584371D}"/>
              </a:ext>
            </a:extLst>
          </p:cNvPr>
          <p:cNvSpPr/>
          <p:nvPr/>
        </p:nvSpPr>
        <p:spPr>
          <a:xfrm>
            <a:off x="3169562" y="1917314"/>
            <a:ext cx="1864368" cy="1584000"/>
          </a:xfrm>
          <a:custGeom>
            <a:avLst/>
            <a:gdLst>
              <a:gd name="connsiteX0" fmla="*/ 180344 w 1540800"/>
              <a:gd name="connsiteY0" fmla="*/ 0 h 1262040"/>
              <a:gd name="connsiteX1" fmla="*/ 1360456 w 1540800"/>
              <a:gd name="connsiteY1" fmla="*/ 0 h 1262040"/>
              <a:gd name="connsiteX2" fmla="*/ 1540800 w 1540800"/>
              <a:gd name="connsiteY2" fmla="*/ 180344 h 1262040"/>
              <a:gd name="connsiteX3" fmla="*/ 1540800 w 1540800"/>
              <a:gd name="connsiteY3" fmla="*/ 901696 h 1262040"/>
              <a:gd name="connsiteX4" fmla="*/ 1360456 w 1540800"/>
              <a:gd name="connsiteY4" fmla="*/ 1082040 h 1262040"/>
              <a:gd name="connsiteX5" fmla="*/ 917924 w 1540800"/>
              <a:gd name="connsiteY5" fmla="*/ 1082040 h 1262040"/>
              <a:gd name="connsiteX6" fmla="*/ 770401 w 1540800"/>
              <a:gd name="connsiteY6" fmla="*/ 1262040 h 1262040"/>
              <a:gd name="connsiteX7" fmla="*/ 622878 w 1540800"/>
              <a:gd name="connsiteY7" fmla="*/ 1082040 h 1262040"/>
              <a:gd name="connsiteX8" fmla="*/ 180344 w 1540800"/>
              <a:gd name="connsiteY8" fmla="*/ 1082040 h 1262040"/>
              <a:gd name="connsiteX9" fmla="*/ 0 w 1540800"/>
              <a:gd name="connsiteY9" fmla="*/ 901696 h 1262040"/>
              <a:gd name="connsiteX10" fmla="*/ 0 w 1540800"/>
              <a:gd name="connsiteY10" fmla="*/ 180344 h 1262040"/>
              <a:gd name="connsiteX11" fmla="*/ 180344 w 1540800"/>
              <a:gd name="connsiteY11" fmla="*/ 0 h 126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40800" h="1262040">
                <a:moveTo>
                  <a:pt x="180344" y="0"/>
                </a:moveTo>
                <a:lnTo>
                  <a:pt x="1360456" y="0"/>
                </a:lnTo>
                <a:cubicBezTo>
                  <a:pt x="1460057" y="0"/>
                  <a:pt x="1540800" y="80743"/>
                  <a:pt x="1540800" y="180344"/>
                </a:cubicBezTo>
                <a:lnTo>
                  <a:pt x="1540800" y="901696"/>
                </a:lnTo>
                <a:cubicBezTo>
                  <a:pt x="1540800" y="1001297"/>
                  <a:pt x="1460057" y="1082040"/>
                  <a:pt x="1360456" y="1082040"/>
                </a:cubicBezTo>
                <a:lnTo>
                  <a:pt x="917924" y="1082040"/>
                </a:lnTo>
                <a:lnTo>
                  <a:pt x="770401" y="1262040"/>
                </a:lnTo>
                <a:lnTo>
                  <a:pt x="622878" y="1082040"/>
                </a:lnTo>
                <a:lnTo>
                  <a:pt x="180344" y="1082040"/>
                </a:lnTo>
                <a:cubicBezTo>
                  <a:pt x="80743" y="1082040"/>
                  <a:pt x="0" y="1001297"/>
                  <a:pt x="0" y="901696"/>
                </a:cubicBezTo>
                <a:lnTo>
                  <a:pt x="0" y="180344"/>
                </a:lnTo>
                <a:cubicBezTo>
                  <a:pt x="0" y="80743"/>
                  <a:pt x="80743" y="0"/>
                  <a:pt x="1803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16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CRECIMIENTO</a:t>
            </a:r>
            <a:endParaRPr lang="pt-BR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Dimos en el blanco</a:t>
            </a:r>
          </a:p>
          <a:p>
            <a:pPr algn="ctr"/>
            <a:r>
              <a:rPr lang="es-E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1,000 estudiantes en nuestro 4 unidades en Río de Enero</a:t>
            </a:r>
            <a:endParaRPr lang="pt-BR" sz="11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Forma Livre: Forma 17">
            <a:extLst>
              <a:ext uri="{FF2B5EF4-FFF2-40B4-BE49-F238E27FC236}">
                <a16:creationId xmlns:a16="http://schemas.microsoft.com/office/drawing/2014/main" id="{0644B50C-9D9D-41A2-90A0-D763921E92D5}"/>
              </a:ext>
            </a:extLst>
          </p:cNvPr>
          <p:cNvSpPr/>
          <p:nvPr/>
        </p:nvSpPr>
        <p:spPr>
          <a:xfrm>
            <a:off x="5164572" y="4531242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REBRANDING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Cambiamos nuestro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nombre para </a:t>
            </a:r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Motim</a:t>
            </a:r>
            <a:endParaRPr lang="es-ES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s-ES" sz="11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Educação</a:t>
            </a:r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, buscando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afirmar aún más la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nuestro posicionamiento</a:t>
            </a:r>
            <a:r>
              <a:rPr lang="pt-BR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21" name="Forma Livre: Forma 20">
            <a:extLst>
              <a:ext uri="{FF2B5EF4-FFF2-40B4-BE49-F238E27FC236}">
                <a16:creationId xmlns:a16="http://schemas.microsoft.com/office/drawing/2014/main" id="{16800104-DC6A-475B-9F8A-9C46CAD05891}"/>
              </a:ext>
            </a:extLst>
          </p:cNvPr>
          <p:cNvSpPr/>
          <p:nvPr/>
        </p:nvSpPr>
        <p:spPr>
          <a:xfrm>
            <a:off x="7139409" y="1917314"/>
            <a:ext cx="1864368" cy="1584000"/>
          </a:xfrm>
          <a:custGeom>
            <a:avLst/>
            <a:gdLst>
              <a:gd name="connsiteX0" fmla="*/ 180344 w 1540800"/>
              <a:gd name="connsiteY0" fmla="*/ 0 h 1262040"/>
              <a:gd name="connsiteX1" fmla="*/ 1360456 w 1540800"/>
              <a:gd name="connsiteY1" fmla="*/ 0 h 1262040"/>
              <a:gd name="connsiteX2" fmla="*/ 1540800 w 1540800"/>
              <a:gd name="connsiteY2" fmla="*/ 180344 h 1262040"/>
              <a:gd name="connsiteX3" fmla="*/ 1540800 w 1540800"/>
              <a:gd name="connsiteY3" fmla="*/ 901696 h 1262040"/>
              <a:gd name="connsiteX4" fmla="*/ 1360456 w 1540800"/>
              <a:gd name="connsiteY4" fmla="*/ 1082040 h 1262040"/>
              <a:gd name="connsiteX5" fmla="*/ 917924 w 1540800"/>
              <a:gd name="connsiteY5" fmla="*/ 1082040 h 1262040"/>
              <a:gd name="connsiteX6" fmla="*/ 770401 w 1540800"/>
              <a:gd name="connsiteY6" fmla="*/ 1262040 h 1262040"/>
              <a:gd name="connsiteX7" fmla="*/ 622878 w 1540800"/>
              <a:gd name="connsiteY7" fmla="*/ 1082040 h 1262040"/>
              <a:gd name="connsiteX8" fmla="*/ 180344 w 1540800"/>
              <a:gd name="connsiteY8" fmla="*/ 1082040 h 1262040"/>
              <a:gd name="connsiteX9" fmla="*/ 0 w 1540800"/>
              <a:gd name="connsiteY9" fmla="*/ 901696 h 1262040"/>
              <a:gd name="connsiteX10" fmla="*/ 0 w 1540800"/>
              <a:gd name="connsiteY10" fmla="*/ 180344 h 1262040"/>
              <a:gd name="connsiteX11" fmla="*/ 180344 w 1540800"/>
              <a:gd name="connsiteY11" fmla="*/ 0 h 126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40800" h="1262040">
                <a:moveTo>
                  <a:pt x="180344" y="0"/>
                </a:moveTo>
                <a:lnTo>
                  <a:pt x="1360456" y="0"/>
                </a:lnTo>
                <a:cubicBezTo>
                  <a:pt x="1460057" y="0"/>
                  <a:pt x="1540800" y="80743"/>
                  <a:pt x="1540800" y="180344"/>
                </a:cubicBezTo>
                <a:lnTo>
                  <a:pt x="1540800" y="901696"/>
                </a:lnTo>
                <a:cubicBezTo>
                  <a:pt x="1540800" y="1001297"/>
                  <a:pt x="1460057" y="1082040"/>
                  <a:pt x="1360456" y="1082040"/>
                </a:cubicBezTo>
                <a:lnTo>
                  <a:pt x="917924" y="1082040"/>
                </a:lnTo>
                <a:lnTo>
                  <a:pt x="770401" y="1262040"/>
                </a:lnTo>
                <a:lnTo>
                  <a:pt x="622878" y="1082040"/>
                </a:lnTo>
                <a:lnTo>
                  <a:pt x="180344" y="1082040"/>
                </a:lnTo>
                <a:cubicBezTo>
                  <a:pt x="80743" y="1082040"/>
                  <a:pt x="0" y="1001297"/>
                  <a:pt x="0" y="901696"/>
                </a:cubicBezTo>
                <a:lnTo>
                  <a:pt x="0" y="180344"/>
                </a:lnTo>
                <a:cubicBezTo>
                  <a:pt x="0" y="80743"/>
                  <a:pt x="80743" y="0"/>
                  <a:pt x="18034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216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ONLINE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Lanzamos nuestro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primer entrenamiento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100% en línea.</a:t>
            </a:r>
            <a:endParaRPr lang="pt-BR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Forma Livre: Forma 21">
            <a:extLst>
              <a:ext uri="{FF2B5EF4-FFF2-40B4-BE49-F238E27FC236}">
                <a16:creationId xmlns:a16="http://schemas.microsoft.com/office/drawing/2014/main" id="{A882A43C-860A-42C0-A00A-ABAF889F2BE8}"/>
              </a:ext>
            </a:extLst>
          </p:cNvPr>
          <p:cNvSpPr/>
          <p:nvPr/>
        </p:nvSpPr>
        <p:spPr>
          <a:xfrm>
            <a:off x="9134417" y="4531241"/>
            <a:ext cx="1862857" cy="1584000"/>
          </a:xfrm>
          <a:custGeom>
            <a:avLst/>
            <a:gdLst>
              <a:gd name="connsiteX0" fmla="*/ 1332761 w 1539551"/>
              <a:gd name="connsiteY0" fmla="*/ 1412357 h 1412357"/>
              <a:gd name="connsiteX1" fmla="*/ 206790 w 1539551"/>
              <a:gd name="connsiteY1" fmla="*/ 1412357 h 1412357"/>
              <a:gd name="connsiteX2" fmla="*/ 0 w 1539551"/>
              <a:gd name="connsiteY2" fmla="*/ 1205567 h 1412357"/>
              <a:gd name="connsiteX3" fmla="*/ 0 w 1539551"/>
              <a:gd name="connsiteY3" fmla="*/ 378429 h 1412357"/>
              <a:gd name="connsiteX4" fmla="*/ 206790 w 1539551"/>
              <a:gd name="connsiteY4" fmla="*/ 171639 h 1412357"/>
              <a:gd name="connsiteX5" fmla="*/ 625776 w 1539551"/>
              <a:gd name="connsiteY5" fmla="*/ 171639 h 1412357"/>
              <a:gd name="connsiteX6" fmla="*/ 769776 w 1539551"/>
              <a:gd name="connsiteY6" fmla="*/ 0 h 1412357"/>
              <a:gd name="connsiteX7" fmla="*/ 913776 w 1539551"/>
              <a:gd name="connsiteY7" fmla="*/ 171639 h 1412357"/>
              <a:gd name="connsiteX8" fmla="*/ 1332761 w 1539551"/>
              <a:gd name="connsiteY8" fmla="*/ 171639 h 1412357"/>
              <a:gd name="connsiteX9" fmla="*/ 1539551 w 1539551"/>
              <a:gd name="connsiteY9" fmla="*/ 378429 h 1412357"/>
              <a:gd name="connsiteX10" fmla="*/ 1539551 w 1539551"/>
              <a:gd name="connsiteY10" fmla="*/ 1205567 h 1412357"/>
              <a:gd name="connsiteX11" fmla="*/ 1332761 w 1539551"/>
              <a:gd name="connsiteY11" fmla="*/ 1412357 h 141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39551" h="1412357">
                <a:moveTo>
                  <a:pt x="1332761" y="1412357"/>
                </a:moveTo>
                <a:lnTo>
                  <a:pt x="206790" y="1412357"/>
                </a:lnTo>
                <a:cubicBezTo>
                  <a:pt x="92583" y="1412357"/>
                  <a:pt x="0" y="1319774"/>
                  <a:pt x="0" y="1205567"/>
                </a:cubicBezTo>
                <a:lnTo>
                  <a:pt x="0" y="378429"/>
                </a:lnTo>
                <a:cubicBezTo>
                  <a:pt x="0" y="264222"/>
                  <a:pt x="92583" y="171639"/>
                  <a:pt x="206790" y="171639"/>
                </a:cubicBezTo>
                <a:lnTo>
                  <a:pt x="625776" y="171639"/>
                </a:lnTo>
                <a:lnTo>
                  <a:pt x="769776" y="0"/>
                </a:lnTo>
                <a:lnTo>
                  <a:pt x="913776" y="171639"/>
                </a:lnTo>
                <a:lnTo>
                  <a:pt x="1332761" y="171639"/>
                </a:lnTo>
                <a:cubicBezTo>
                  <a:pt x="1446968" y="171639"/>
                  <a:pt x="1539551" y="264222"/>
                  <a:pt x="1539551" y="378429"/>
                </a:cubicBezTo>
                <a:lnTo>
                  <a:pt x="1539551" y="1205567"/>
                </a:lnTo>
                <a:cubicBezTo>
                  <a:pt x="1539551" y="1319774"/>
                  <a:pt x="1446968" y="1412357"/>
                  <a:pt x="1332761" y="1412357"/>
                </a:cubicBezTo>
                <a:close/>
              </a:path>
            </a:pathLst>
          </a:custGeom>
          <a:solidFill>
            <a:srgbClr val="E7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324000" rtlCol="0" anchor="t">
            <a:noAutofit/>
          </a:bodyPr>
          <a:lstStyle/>
          <a:p>
            <a:pPr algn="ctr"/>
            <a:r>
              <a:rPr lang="pt-BR" sz="1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EXPANSIÓN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Llegamos a más de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10,000 estudiantes y lo hicimos proyectos internacionales</a:t>
            </a:r>
          </a:p>
          <a:p>
            <a:pPr algn="ctr"/>
            <a:r>
              <a:rPr lang="es-ES" sz="1100" dirty="0">
                <a:solidFill>
                  <a:schemeClr val="bg1"/>
                </a:solidFill>
                <a:latin typeface="Century Gothic" panose="020B0502020202020204" pitchFamily="34" charset="0"/>
              </a:rPr>
              <a:t>con grande compañías.</a:t>
            </a:r>
            <a:endParaRPr lang="pt-BR" sz="11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8932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214</Words>
  <Application>Microsoft Office PowerPoint</Application>
  <PresentationFormat>Widescreen</PresentationFormat>
  <Paragraphs>74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Leal</dc:creator>
  <cp:lastModifiedBy>Lucas Castro</cp:lastModifiedBy>
  <cp:revision>3</cp:revision>
  <dcterms:created xsi:type="dcterms:W3CDTF">2023-03-21T23:53:02Z</dcterms:created>
  <dcterms:modified xsi:type="dcterms:W3CDTF">2023-08-21T18:09:02Z</dcterms:modified>
</cp:coreProperties>
</file>