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
  </p:notesMasterIdLst>
  <p:sldIdLst>
    <p:sldId id="257" r:id="rId2"/>
    <p:sldId id="258" r:id="rId3"/>
    <p:sldId id="259" r:id="rId4"/>
    <p:sldId id="260" r:id="rId5"/>
    <p:sldId id="261" r:id="rId6"/>
    <p:sldId id="262" r:id="rId7"/>
    <p:sldId id="264" r:id="rId8"/>
    <p:sldId id="263" r:id="rId9"/>
  </p:sldIdLst>
  <p:sldSz cx="12192000" cy="1625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70" d="100"/>
          <a:sy n="70" d="100"/>
        </p:scale>
        <p:origin x="1166" y="-3437"/>
      </p:cViewPr>
      <p:guideLst>
        <p:guide orient="horz" pos="391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504BE7-4FE2-42A7-A2A3-D221352C42B1}" type="datetimeFigureOut">
              <a:rPr lang="pt-BR" smtClean="0"/>
              <a:t>21/08/2023</a:t>
            </a:fld>
            <a:endParaRPr lang="pt-BR"/>
          </a:p>
        </p:txBody>
      </p:sp>
      <p:sp>
        <p:nvSpPr>
          <p:cNvPr id="4" name="Espaço Reservado para Imagem de Slide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B06A63-8E54-449C-9609-203C7B279E52}" type="slidenum">
              <a:rPr lang="pt-BR" smtClean="0"/>
              <a:t>‹nº›</a:t>
            </a:fld>
            <a:endParaRPr lang="pt-BR"/>
          </a:p>
        </p:txBody>
      </p:sp>
    </p:spTree>
    <p:extLst>
      <p:ext uri="{BB962C8B-B14F-4D97-AF65-F5344CB8AC3E}">
        <p14:creationId xmlns:p14="http://schemas.microsoft.com/office/powerpoint/2010/main" val="2514950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300850"/>
      </p:ext>
    </p:extLst>
  </p:cSld>
  <p:clrMapOvr>
    <a:masterClrMapping/>
  </p:clrMapOvr>
  <p:extLst>
    <p:ext uri="{DCECCB84-F9BA-43D5-87BE-67443E8EF086}">
      <p15:sldGuideLst xmlns:p15="http://schemas.microsoft.com/office/powerpoint/2012/main">
        <p15:guide id="1" orient="horz" pos="512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367810"/>
      </p:ext>
    </p:extLst>
  </p:cSld>
  <p:clrMap bg1="lt1" tx1="dk1" bg2="lt2" tx2="dk2" accent1="accent1" accent2="accent2" accent3="accent3" accent4="accent4" accent5="accent5" accent6="accent6" hlink="hlink" folHlink="folHlink"/>
  <p:sldLayoutIdLst>
    <p:sldLayoutId id="2147483685" r:id="rId1"/>
  </p:sldLayoutIdLst>
  <p:hf hdr="0" ftr="0" dt="0"/>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12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svg"/><Relationship Id="rId7" Type="http://schemas.openxmlformats.org/officeDocument/2006/relationships/image" Target="../media/image16.svg"/><Relationship Id="rId12" Type="http://schemas.openxmlformats.org/officeDocument/2006/relationships/image" Target="../media/image21.png"/><Relationship Id="rId17" Type="http://schemas.microsoft.com/office/2007/relationships/hdphoto" Target="../media/hdphoto1.wdp"/><Relationship Id="rId2" Type="http://schemas.openxmlformats.org/officeDocument/2006/relationships/image" Target="../media/image11.png"/><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5" Type="http://schemas.openxmlformats.org/officeDocument/2006/relationships/image" Target="../media/image2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7" Type="http://schemas.microsoft.com/office/2007/relationships/hdphoto" Target="../media/hdphoto1.wdp"/><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descr="Duas pessoas trabalhando em um projeto STEM">
            <a:extLst>
              <a:ext uri="{FF2B5EF4-FFF2-40B4-BE49-F238E27FC236}">
                <a16:creationId xmlns:a16="http://schemas.microsoft.com/office/drawing/2014/main" id="{0FABCAB8-C44D-450E-5EAB-52DD81E1E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91335"/>
            <a:ext cx="12192000" cy="8128000"/>
          </a:xfrm>
          <a:prstGeom prst="rect">
            <a:avLst/>
          </a:prstGeom>
        </p:spPr>
      </p:pic>
      <p:sp>
        <p:nvSpPr>
          <p:cNvPr id="11" name="Retângulo 10">
            <a:extLst>
              <a:ext uri="{FF2B5EF4-FFF2-40B4-BE49-F238E27FC236}">
                <a16:creationId xmlns:a16="http://schemas.microsoft.com/office/drawing/2014/main" id="{02995B69-91C6-2C6C-2AC3-A300B0636FDC}"/>
              </a:ext>
            </a:extLst>
          </p:cNvPr>
          <p:cNvSpPr/>
          <p:nvPr/>
        </p:nvSpPr>
        <p:spPr>
          <a:xfrm rot="21252386">
            <a:off x="3783483" y="2966627"/>
            <a:ext cx="423160" cy="91044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cxnSp>
        <p:nvCxnSpPr>
          <p:cNvPr id="13" name="Conector reto 12">
            <a:extLst>
              <a:ext uri="{FF2B5EF4-FFF2-40B4-BE49-F238E27FC236}">
                <a16:creationId xmlns:a16="http://schemas.microsoft.com/office/drawing/2014/main" id="{8278251D-C712-1AF0-C2F1-A196714B6BEA}"/>
              </a:ext>
            </a:extLst>
          </p:cNvPr>
          <p:cNvCxnSpPr>
            <a:cxnSpLocks/>
          </p:cNvCxnSpPr>
          <p:nvPr/>
        </p:nvCxnSpPr>
        <p:spPr>
          <a:xfrm>
            <a:off x="3156858" y="1045028"/>
            <a:ext cx="9035142"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CaixaDeTexto 13">
            <a:extLst>
              <a:ext uri="{FF2B5EF4-FFF2-40B4-BE49-F238E27FC236}">
                <a16:creationId xmlns:a16="http://schemas.microsoft.com/office/drawing/2014/main" id="{093A7CF0-71F7-ABD1-0676-04D904B1FE1F}"/>
              </a:ext>
            </a:extLst>
          </p:cNvPr>
          <p:cNvSpPr txBox="1"/>
          <p:nvPr/>
        </p:nvSpPr>
        <p:spPr>
          <a:xfrm>
            <a:off x="3156858" y="1248686"/>
            <a:ext cx="8621485" cy="1938992"/>
          </a:xfrm>
          <a:prstGeom prst="rect">
            <a:avLst/>
          </a:prstGeom>
          <a:noFill/>
        </p:spPr>
        <p:txBody>
          <a:bodyPr wrap="square" rtlCol="0">
            <a:spAutoFit/>
          </a:bodyPr>
          <a:lstStyle/>
          <a:p>
            <a:r>
              <a:rPr lang="es-ES" sz="4000" dirty="0">
                <a:solidFill>
                  <a:schemeClr val="accent6"/>
                </a:solidFill>
                <a:latin typeface="Arial Black" panose="020B0A04020102020204" pitchFamily="34" charset="0"/>
              </a:rPr>
              <a:t>INFORME AMBIENTAL, SOCIAL Y DE GOBIERNO CORPORATIVO (ESG) 2023</a:t>
            </a:r>
            <a:endParaRPr lang="pt-BR" sz="4000" dirty="0">
              <a:solidFill>
                <a:schemeClr val="accent6"/>
              </a:solidFill>
              <a:latin typeface="Arial Black" panose="020B0A04020102020204" pitchFamily="34" charset="0"/>
            </a:endParaRPr>
          </a:p>
        </p:txBody>
      </p:sp>
      <p:sp>
        <p:nvSpPr>
          <p:cNvPr id="16" name="CaixaDeTexto 15">
            <a:extLst>
              <a:ext uri="{FF2B5EF4-FFF2-40B4-BE49-F238E27FC236}">
                <a16:creationId xmlns:a16="http://schemas.microsoft.com/office/drawing/2014/main" id="{4B4439F3-AB1D-A12C-BC94-E1F7E6F1A7BA}"/>
              </a:ext>
            </a:extLst>
          </p:cNvPr>
          <p:cNvSpPr txBox="1"/>
          <p:nvPr/>
        </p:nvSpPr>
        <p:spPr>
          <a:xfrm>
            <a:off x="4470902" y="12926181"/>
            <a:ext cx="7307441" cy="2308324"/>
          </a:xfrm>
          <a:prstGeom prst="rect">
            <a:avLst/>
          </a:prstGeom>
          <a:noFill/>
        </p:spPr>
        <p:txBody>
          <a:bodyPr wrap="square">
            <a:spAutoFit/>
          </a:bodyPr>
          <a:lstStyle/>
          <a:p>
            <a:r>
              <a:rPr lang="es-ES" sz="2400" b="0" i="0" dirty="0">
                <a:solidFill>
                  <a:schemeClr val="accent3">
                    <a:lumMod val="50000"/>
                  </a:schemeClr>
                </a:solidFill>
                <a:effectLst/>
                <a:latin typeface="Arial" panose="020B0604020202020204" pitchFamily="34" charset="0"/>
                <a:cs typeface="Arial" panose="020B0604020202020204" pitchFamily="34" charset="0"/>
              </a:rPr>
              <a:t>Este informe presenta la forma en que la empresa está abordando los problemas sociales y ambientales. Nuestro objetivo es generar confianza y credibilidad con los inversores, clientes y empleados, y contribuir al éxito a largo plazo de la empresa.</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sp>
        <p:nvSpPr>
          <p:cNvPr id="17" name="CaixaDeTexto 16">
            <a:extLst>
              <a:ext uri="{FF2B5EF4-FFF2-40B4-BE49-F238E27FC236}">
                <a16:creationId xmlns:a16="http://schemas.microsoft.com/office/drawing/2014/main" id="{2FD2BFAF-B88D-239B-A935-542FCD570EFD}"/>
              </a:ext>
            </a:extLst>
          </p:cNvPr>
          <p:cNvSpPr txBox="1"/>
          <p:nvPr/>
        </p:nvSpPr>
        <p:spPr>
          <a:xfrm>
            <a:off x="4463143" y="11862861"/>
            <a:ext cx="4057247" cy="646331"/>
          </a:xfrm>
          <a:prstGeom prst="rect">
            <a:avLst/>
          </a:prstGeom>
          <a:noFill/>
        </p:spPr>
        <p:txBody>
          <a:bodyPr wrap="square" rtlCol="0" anchor="ctr">
            <a:spAutoFit/>
          </a:bodyPr>
          <a:lstStyle/>
          <a:p>
            <a:r>
              <a:rPr lang="pt-BR" sz="3600" dirty="0">
                <a:solidFill>
                  <a:schemeClr val="accent3">
                    <a:lumMod val="50000"/>
                  </a:schemeClr>
                </a:solidFill>
                <a:latin typeface="Arial Black" panose="020B0A04020102020204" pitchFamily="34" charset="0"/>
              </a:rPr>
              <a:t>EL PROYECTO</a:t>
            </a:r>
          </a:p>
        </p:txBody>
      </p:sp>
      <p:cxnSp>
        <p:nvCxnSpPr>
          <p:cNvPr id="18" name="Conector reto 17">
            <a:extLst>
              <a:ext uri="{FF2B5EF4-FFF2-40B4-BE49-F238E27FC236}">
                <a16:creationId xmlns:a16="http://schemas.microsoft.com/office/drawing/2014/main" id="{E6778ED8-3BFC-E08D-DE0B-30B29531449D}"/>
              </a:ext>
            </a:extLst>
          </p:cNvPr>
          <p:cNvCxnSpPr>
            <a:cxnSpLocks/>
          </p:cNvCxnSpPr>
          <p:nvPr/>
        </p:nvCxnSpPr>
        <p:spPr>
          <a:xfrm>
            <a:off x="0" y="12679756"/>
            <a:ext cx="862148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CaixaDeTexto 18">
            <a:extLst>
              <a:ext uri="{FF2B5EF4-FFF2-40B4-BE49-F238E27FC236}">
                <a16:creationId xmlns:a16="http://schemas.microsoft.com/office/drawing/2014/main" id="{90452A00-AAF7-50FA-E29E-02CD5D074EC8}"/>
              </a:ext>
            </a:extLst>
          </p:cNvPr>
          <p:cNvSpPr txBox="1"/>
          <p:nvPr/>
        </p:nvSpPr>
        <p:spPr>
          <a:xfrm>
            <a:off x="0" y="12926181"/>
            <a:ext cx="4245429" cy="830997"/>
          </a:xfrm>
          <a:prstGeom prst="rect">
            <a:avLst/>
          </a:prstGeom>
          <a:noFill/>
        </p:spPr>
        <p:txBody>
          <a:bodyPr wrap="square">
            <a:spAutoFit/>
          </a:bodyPr>
          <a:lstStyle/>
          <a:p>
            <a:pPr algn="r"/>
            <a:r>
              <a:rPr lang="pt-BR" sz="2400" dirty="0">
                <a:solidFill>
                  <a:schemeClr val="accent3">
                    <a:lumMod val="50000"/>
                  </a:schemeClr>
                </a:solidFill>
                <a:latin typeface="Arial Black" panose="020B0A04020102020204" pitchFamily="34" charset="0"/>
                <a:cs typeface="Arial" panose="020B0604020202020204" pitchFamily="34" charset="0"/>
              </a:rPr>
              <a:t>Ana Paula Ferreira</a:t>
            </a:r>
          </a:p>
          <a:p>
            <a:pPr algn="r"/>
            <a:r>
              <a:rPr lang="pt-BR" sz="2400" dirty="0">
                <a:solidFill>
                  <a:schemeClr val="accent3">
                    <a:lumMod val="50000"/>
                  </a:schemeClr>
                </a:solidFill>
                <a:latin typeface="Arial" panose="020B0604020202020204" pitchFamily="34" charset="0"/>
                <a:cs typeface="Arial" panose="020B0604020202020204" pitchFamily="34" charset="0"/>
              </a:rPr>
              <a:t>Gerente de proyectos ESG</a:t>
            </a:r>
          </a:p>
        </p:txBody>
      </p:sp>
      <p:pic>
        <p:nvPicPr>
          <p:cNvPr id="2" name="Imagem 1" descr="Logotipo&#10;&#10;Descrição gerada automaticamente">
            <a:extLst>
              <a:ext uri="{FF2B5EF4-FFF2-40B4-BE49-F238E27FC236}">
                <a16:creationId xmlns:a16="http://schemas.microsoft.com/office/drawing/2014/main" id="{1AEA5D75-3CF4-56DF-C6B8-12198C77455A}"/>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
        <p:nvSpPr>
          <p:cNvPr id="4" name="Fluxograma: Entrada Manual 3">
            <a:extLst>
              <a:ext uri="{FF2B5EF4-FFF2-40B4-BE49-F238E27FC236}">
                <a16:creationId xmlns:a16="http://schemas.microsoft.com/office/drawing/2014/main" id="{5ACF141E-10FC-6574-274C-CA6532AE1FAB}"/>
              </a:ext>
            </a:extLst>
          </p:cNvPr>
          <p:cNvSpPr/>
          <p:nvPr/>
        </p:nvSpPr>
        <p:spPr>
          <a:xfrm rot="16200000" flipH="1" flipV="1">
            <a:off x="-1941286" y="5330373"/>
            <a:ext cx="8128001" cy="4245428"/>
          </a:xfrm>
          <a:prstGeom prst="flowChartManualIn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Tree>
    <p:extLst>
      <p:ext uri="{BB962C8B-B14F-4D97-AF65-F5344CB8AC3E}">
        <p14:creationId xmlns:p14="http://schemas.microsoft.com/office/powerpoint/2010/main" val="208920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EE532E01-FA07-DE9A-BE2A-AAEA84CB87CE}"/>
              </a:ext>
            </a:extLst>
          </p:cNvPr>
          <p:cNvSpPr/>
          <p:nvPr/>
        </p:nvSpPr>
        <p:spPr>
          <a:xfrm>
            <a:off x="0" y="3389086"/>
            <a:ext cx="12192000" cy="81280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aphicFrame>
        <p:nvGraphicFramePr>
          <p:cNvPr id="6" name="Tabela 6">
            <a:extLst>
              <a:ext uri="{FF2B5EF4-FFF2-40B4-BE49-F238E27FC236}">
                <a16:creationId xmlns:a16="http://schemas.microsoft.com/office/drawing/2014/main" id="{00B8A868-127D-20E6-C8F1-AB51F058D110}"/>
              </a:ext>
            </a:extLst>
          </p:cNvPr>
          <p:cNvGraphicFramePr>
            <a:graphicFrameLocks noGrp="1"/>
          </p:cNvGraphicFramePr>
          <p:nvPr>
            <p:extLst>
              <p:ext uri="{D42A27DB-BD31-4B8C-83A1-F6EECF244321}">
                <p14:modId xmlns:p14="http://schemas.microsoft.com/office/powerpoint/2010/main" val="889451805"/>
              </p:ext>
            </p:extLst>
          </p:nvPr>
        </p:nvGraphicFramePr>
        <p:xfrm>
          <a:off x="2032000" y="4129313"/>
          <a:ext cx="8128000" cy="6691088"/>
        </p:xfrm>
        <a:graphic>
          <a:graphicData uri="http://schemas.openxmlformats.org/drawingml/2006/table">
            <a:tbl>
              <a:tblPr firstRow="1" bandRow="1">
                <a:tableStyleId>{5C22544A-7EE6-4342-B048-85BDC9FD1C3A}</a:tableStyleId>
              </a:tblPr>
              <a:tblGrid>
                <a:gridCol w="1076960">
                  <a:extLst>
                    <a:ext uri="{9D8B030D-6E8A-4147-A177-3AD203B41FA5}">
                      <a16:colId xmlns:a16="http://schemas.microsoft.com/office/drawing/2014/main" val="3256941772"/>
                    </a:ext>
                  </a:extLst>
                </a:gridCol>
                <a:gridCol w="7051040">
                  <a:extLst>
                    <a:ext uri="{9D8B030D-6E8A-4147-A177-3AD203B41FA5}">
                      <a16:colId xmlns:a16="http://schemas.microsoft.com/office/drawing/2014/main" val="1341515457"/>
                    </a:ext>
                  </a:extLst>
                </a:gridCol>
              </a:tblGrid>
              <a:tr h="1151512">
                <a:tc gridSpan="2">
                  <a:txBody>
                    <a:bodyPr/>
                    <a:lstStyle/>
                    <a:p>
                      <a:pPr algn="ctr"/>
                      <a:r>
                        <a:rPr lang="pt-BR" sz="4400" dirty="0">
                          <a:latin typeface="Arial Black" panose="020B0A04020102020204" pitchFamily="34" charset="0"/>
                        </a:rPr>
                        <a:t>ÍNDICE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pt-BR" dirty="0"/>
                    </a:p>
                  </a:txBody>
                  <a:tcPr/>
                </a:tc>
                <a:extLst>
                  <a:ext uri="{0D108BD9-81ED-4DB2-BD59-A6C34878D82A}">
                    <a16:rowId xmlns:a16="http://schemas.microsoft.com/office/drawing/2014/main" val="3576022647"/>
                  </a:ext>
                </a:extLst>
              </a:tr>
              <a:tr h="791368">
                <a:tc>
                  <a:txBody>
                    <a:bodyPr/>
                    <a:lstStyle/>
                    <a:p>
                      <a:pPr algn="ctr"/>
                      <a:r>
                        <a:rPr lang="pt-BR" sz="2800" dirty="0">
                          <a:solidFill>
                            <a:schemeClr val="bg1"/>
                          </a:solidFill>
                          <a:latin typeface="Arial Black" panose="020B0A04020102020204" pitchFamily="34" charset="0"/>
                        </a:rPr>
                        <a:t>03</a:t>
                      </a: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r>
                        <a:rPr lang="pt-BR" sz="3200" dirty="0" err="1">
                          <a:solidFill>
                            <a:schemeClr val="bg1"/>
                          </a:solidFill>
                          <a:latin typeface="Arial" panose="020B0604020202020204" pitchFamily="34" charset="0"/>
                          <a:cs typeface="Arial" panose="020B0604020202020204" pitchFamily="34" charset="0"/>
                        </a:rPr>
                        <a:t>Presentación</a:t>
                      </a:r>
                      <a:endParaRPr lang="pt-BR" sz="3200" dirty="0">
                        <a:solidFill>
                          <a:schemeClr val="bg1"/>
                        </a:solidFill>
                        <a:latin typeface="Arial" panose="020B0604020202020204" pitchFamily="34" charset="0"/>
                        <a:cs typeface="Arial" panose="020B0604020202020204" pitchFamily="34" charset="0"/>
                      </a:endParaRPr>
                    </a:p>
                  </a:txBody>
                  <a:tcPr marL="360000"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9027507"/>
                  </a:ext>
                </a:extLst>
              </a:tr>
              <a:tr h="791368">
                <a:tc>
                  <a:txBody>
                    <a:bodyPr/>
                    <a:lstStyle/>
                    <a:p>
                      <a:pPr algn="ctr"/>
                      <a:r>
                        <a:rPr lang="pt-BR" sz="2800" dirty="0">
                          <a:solidFill>
                            <a:schemeClr val="bg1"/>
                          </a:solidFill>
                          <a:latin typeface="Arial Black" panose="020B0A04020102020204" pitchFamily="34" charset="0"/>
                        </a:rPr>
                        <a:t>04</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a:solidFill>
                            <a:schemeClr val="bg1"/>
                          </a:solidFill>
                          <a:latin typeface="Arial" panose="020B0604020202020204" pitchFamily="34" charset="0"/>
                          <a:cs typeface="Arial" panose="020B0604020202020204" pitchFamily="34" charset="0"/>
                        </a:rPr>
                        <a:t>Metas y objetivos</a:t>
                      </a: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05586493"/>
                  </a:ext>
                </a:extLst>
              </a:tr>
              <a:tr h="791368">
                <a:tc>
                  <a:txBody>
                    <a:bodyPr/>
                    <a:lstStyle/>
                    <a:p>
                      <a:pPr algn="ctr"/>
                      <a:r>
                        <a:rPr lang="pt-BR" sz="2800" dirty="0">
                          <a:solidFill>
                            <a:schemeClr val="bg1"/>
                          </a:solidFill>
                          <a:latin typeface="Arial Black" panose="020B0A04020102020204" pitchFamily="34" charset="0"/>
                        </a:rPr>
                        <a:t>05</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err="1">
                          <a:solidFill>
                            <a:schemeClr val="bg1"/>
                          </a:solidFill>
                          <a:latin typeface="Arial" panose="020B0604020202020204" pitchFamily="34" charset="0"/>
                          <a:cs typeface="Arial" panose="020B0604020202020204" pitchFamily="34" charset="0"/>
                        </a:rPr>
                        <a:t>Metodología</a:t>
                      </a:r>
                      <a:endParaRPr lang="pt-BR" sz="3200" dirty="0">
                        <a:solidFill>
                          <a:schemeClr val="bg1"/>
                        </a:solidFill>
                        <a:latin typeface="Arial" panose="020B0604020202020204" pitchFamily="34" charset="0"/>
                        <a:cs typeface="Arial" panose="020B0604020202020204" pitchFamily="34" charset="0"/>
                      </a:endParaRP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1001739"/>
                  </a:ext>
                </a:extLst>
              </a:tr>
              <a:tr h="791368">
                <a:tc>
                  <a:txBody>
                    <a:bodyPr/>
                    <a:lstStyle/>
                    <a:p>
                      <a:pPr algn="ctr"/>
                      <a:r>
                        <a:rPr lang="pt-BR" sz="2800" dirty="0">
                          <a:solidFill>
                            <a:schemeClr val="bg1"/>
                          </a:solidFill>
                          <a:latin typeface="Arial Black" panose="020B0A04020102020204" pitchFamily="34" charset="0"/>
                        </a:rPr>
                        <a:t>06</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a:solidFill>
                            <a:schemeClr val="bg1"/>
                          </a:solidFill>
                          <a:latin typeface="Arial" panose="020B0604020202020204" pitchFamily="34" charset="0"/>
                          <a:cs typeface="Arial" panose="020B0604020202020204" pitchFamily="34" charset="0"/>
                        </a:rPr>
                        <a:t>Cronograma</a:t>
                      </a: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02384"/>
                  </a:ext>
                </a:extLst>
              </a:tr>
              <a:tr h="791368">
                <a:tc>
                  <a:txBody>
                    <a:bodyPr/>
                    <a:lstStyle/>
                    <a:p>
                      <a:pPr algn="ctr"/>
                      <a:r>
                        <a:rPr lang="pt-BR" sz="2800" dirty="0">
                          <a:solidFill>
                            <a:schemeClr val="bg1"/>
                          </a:solidFill>
                          <a:latin typeface="Arial Black" panose="020B0A04020102020204" pitchFamily="34" charset="0"/>
                        </a:rPr>
                        <a:t>07</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a:solidFill>
                            <a:schemeClr val="bg1"/>
                          </a:solidFill>
                          <a:latin typeface="Arial" panose="020B0604020202020204" pitchFamily="34" charset="0"/>
                          <a:cs typeface="Arial" panose="020B0604020202020204" pitchFamily="34" charset="0"/>
                        </a:rPr>
                        <a:t>Equipo</a:t>
                      </a: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50695468"/>
                  </a:ext>
                </a:extLst>
              </a:tr>
              <a:tr h="791368">
                <a:tc>
                  <a:txBody>
                    <a:bodyPr/>
                    <a:lstStyle/>
                    <a:p>
                      <a:pPr algn="ctr"/>
                      <a:r>
                        <a:rPr lang="pt-BR" sz="2800" dirty="0">
                          <a:solidFill>
                            <a:schemeClr val="bg1"/>
                          </a:solidFill>
                          <a:latin typeface="Arial Black" panose="020B0A04020102020204" pitchFamily="34" charset="0"/>
                        </a:rPr>
                        <a:t>08</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a:solidFill>
                            <a:schemeClr val="bg1"/>
                          </a:solidFill>
                          <a:latin typeface="Arial" panose="020B0604020202020204" pitchFamily="34" charset="0"/>
                          <a:cs typeface="Arial" panose="020B0604020202020204" pitchFamily="34" charset="0"/>
                        </a:rPr>
                        <a:t>Estadísticas</a:t>
                      </a: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1959106"/>
                  </a:ext>
                </a:extLst>
              </a:tr>
              <a:tr h="791368">
                <a:tc>
                  <a:txBody>
                    <a:bodyPr/>
                    <a:lstStyle/>
                    <a:p>
                      <a:pPr algn="ctr"/>
                      <a:r>
                        <a:rPr lang="pt-BR" sz="2800" dirty="0">
                          <a:solidFill>
                            <a:schemeClr val="bg1"/>
                          </a:solidFill>
                          <a:latin typeface="Arial Black" panose="020B0A04020102020204" pitchFamily="34" charset="0"/>
                        </a:rPr>
                        <a:t>09</a:t>
                      </a: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pt-BR" sz="3200" dirty="0" err="1">
                          <a:solidFill>
                            <a:schemeClr val="bg1"/>
                          </a:solidFill>
                          <a:latin typeface="Arial" panose="020B0604020202020204" pitchFamily="34" charset="0"/>
                          <a:cs typeface="Arial" panose="020B0604020202020204" pitchFamily="34" charset="0"/>
                        </a:rPr>
                        <a:t>Plan</a:t>
                      </a:r>
                      <a:r>
                        <a:rPr lang="pt-BR" sz="3200" dirty="0">
                          <a:solidFill>
                            <a:schemeClr val="bg1"/>
                          </a:solidFill>
                          <a:latin typeface="Arial" panose="020B0604020202020204" pitchFamily="34" charset="0"/>
                          <a:cs typeface="Arial" panose="020B0604020202020204" pitchFamily="34" charset="0"/>
                        </a:rPr>
                        <a:t> de </a:t>
                      </a:r>
                      <a:r>
                        <a:rPr lang="pt-BR" sz="3200" dirty="0" err="1">
                          <a:solidFill>
                            <a:schemeClr val="bg1"/>
                          </a:solidFill>
                          <a:latin typeface="Arial" panose="020B0604020202020204" pitchFamily="34" charset="0"/>
                          <a:cs typeface="Arial" panose="020B0604020202020204" pitchFamily="34" charset="0"/>
                        </a:rPr>
                        <a:t>acción</a:t>
                      </a:r>
                      <a:endParaRPr lang="pt-BR" sz="3200" dirty="0">
                        <a:solidFill>
                          <a:schemeClr val="bg1"/>
                        </a:solidFill>
                        <a:latin typeface="Arial" panose="020B0604020202020204" pitchFamily="34" charset="0"/>
                        <a:cs typeface="Arial" panose="020B0604020202020204" pitchFamily="34" charset="0"/>
                      </a:endParaRPr>
                    </a:p>
                  </a:txBody>
                  <a:tcPr marL="360000"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42719255"/>
                  </a:ext>
                </a:extLst>
              </a:tr>
            </a:tbl>
          </a:graphicData>
        </a:graphic>
      </p:graphicFrame>
      <p:pic>
        <p:nvPicPr>
          <p:cNvPr id="2" name="Imagem 1" descr="Logotipo&#10;&#10;Descrição gerada automaticamente">
            <a:extLst>
              <a:ext uri="{FF2B5EF4-FFF2-40B4-BE49-F238E27FC236}">
                <a16:creationId xmlns:a16="http://schemas.microsoft.com/office/drawing/2014/main" id="{6391313D-BA73-2FC7-DC81-1D8D356D0067}"/>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742339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uxograma: Entrada Manual 2">
            <a:extLst>
              <a:ext uri="{FF2B5EF4-FFF2-40B4-BE49-F238E27FC236}">
                <a16:creationId xmlns:a16="http://schemas.microsoft.com/office/drawing/2014/main" id="{F8270657-FA27-FA7F-78EB-3D7A2E6952C3}"/>
              </a:ext>
            </a:extLst>
          </p:cNvPr>
          <p:cNvSpPr/>
          <p:nvPr/>
        </p:nvSpPr>
        <p:spPr>
          <a:xfrm rot="16200000" flipH="1" flipV="1">
            <a:off x="-1941286" y="5330373"/>
            <a:ext cx="8128001" cy="4245428"/>
          </a:xfrm>
          <a:prstGeom prst="flowChartManualIn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 name="CaixaDeTexto 4">
            <a:extLst>
              <a:ext uri="{FF2B5EF4-FFF2-40B4-BE49-F238E27FC236}">
                <a16:creationId xmlns:a16="http://schemas.microsoft.com/office/drawing/2014/main" id="{7661A506-76FA-D4CB-1D53-B99E9B83DE7E}"/>
              </a:ext>
            </a:extLst>
          </p:cNvPr>
          <p:cNvSpPr txBox="1"/>
          <p:nvPr/>
        </p:nvSpPr>
        <p:spPr>
          <a:xfrm>
            <a:off x="4942114" y="5760266"/>
            <a:ext cx="6030685" cy="6370975"/>
          </a:xfrm>
          <a:prstGeom prst="rect">
            <a:avLst/>
          </a:prstGeom>
          <a:noFill/>
        </p:spPr>
        <p:txBody>
          <a:bodyPr wrap="square">
            <a:spAutoFit/>
          </a:bodyPr>
          <a:lstStyle/>
          <a:p>
            <a:pPr algn="just"/>
            <a:r>
              <a:rPr lang="es-ES" sz="2400" b="0" i="0" dirty="0">
                <a:solidFill>
                  <a:schemeClr val="accent3">
                    <a:lumMod val="50000"/>
                  </a:schemeClr>
                </a:solidFill>
                <a:effectLst/>
                <a:latin typeface="Arial" panose="020B0604020202020204" pitchFamily="34" charset="0"/>
                <a:cs typeface="Arial" panose="020B0604020202020204" pitchFamily="34" charset="0"/>
              </a:rPr>
              <a:t>Con 11 años de experiencia en gestión de proyectos, Ana Paula ha sido responsable de liderar proyectos exitosos en una variedad de sectores, incluyendo energía, recursos naturales, construcción, entre otros. Es experta en la identificación y mitigación de riesgos ambientales y sociales, y tiene un profundo conocimiento de las normas y buenas prácticas pertinentes.</a:t>
            </a:r>
          </a:p>
          <a:p>
            <a:pPr algn="just"/>
            <a:endParaRPr lang="pt-BR" sz="2400" b="0" i="0" dirty="0">
              <a:solidFill>
                <a:schemeClr val="accent3">
                  <a:lumMod val="50000"/>
                </a:schemeClr>
              </a:solidFill>
              <a:effectLst/>
              <a:latin typeface="Arial" panose="020B0604020202020204" pitchFamily="34" charset="0"/>
              <a:cs typeface="Arial" panose="020B0604020202020204" pitchFamily="34" charset="0"/>
            </a:endParaRPr>
          </a:p>
          <a:p>
            <a:pPr algn="just"/>
            <a:r>
              <a:rPr lang="es-ES" sz="2400" b="0" i="0" dirty="0">
                <a:solidFill>
                  <a:schemeClr val="accent3">
                    <a:lumMod val="50000"/>
                  </a:schemeClr>
                </a:solidFill>
                <a:effectLst/>
                <a:latin typeface="Arial" panose="020B0604020202020204" pitchFamily="34" charset="0"/>
                <a:cs typeface="Arial" panose="020B0604020202020204" pitchFamily="34" charset="0"/>
              </a:rPr>
              <a:t>Además de su experiencia profesional, Ana también cuenta con un posdoctorado, certificaciones y participa activamente en los principales grupos profesionales relacionados con la sostenibilidad y la responsabilidad social.</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sp>
        <p:nvSpPr>
          <p:cNvPr id="6" name="CaixaDeTexto 5">
            <a:extLst>
              <a:ext uri="{FF2B5EF4-FFF2-40B4-BE49-F238E27FC236}">
                <a16:creationId xmlns:a16="http://schemas.microsoft.com/office/drawing/2014/main" id="{DA97762C-0FBA-D8ED-95A8-D4541CD2BCF8}"/>
              </a:ext>
            </a:extLst>
          </p:cNvPr>
          <p:cNvSpPr txBox="1"/>
          <p:nvPr/>
        </p:nvSpPr>
        <p:spPr>
          <a:xfrm>
            <a:off x="4942114" y="4811587"/>
            <a:ext cx="5638800"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PRESENTACIÓN</a:t>
            </a:r>
          </a:p>
        </p:txBody>
      </p:sp>
      <p:pic>
        <p:nvPicPr>
          <p:cNvPr id="8" name="Imagem 7" descr="Empreendedora sorrindo">
            <a:extLst>
              <a:ext uri="{FF2B5EF4-FFF2-40B4-BE49-F238E27FC236}">
                <a16:creationId xmlns:a16="http://schemas.microsoft.com/office/drawing/2014/main" id="{B24CA693-E798-49AE-E978-6ED1884FE8B9}"/>
              </a:ext>
            </a:extLst>
          </p:cNvPr>
          <p:cNvPicPr>
            <a:picLocks noChangeAspect="1"/>
          </p:cNvPicPr>
          <p:nvPr/>
        </p:nvPicPr>
        <p:blipFill rotWithShape="1">
          <a:blip r:embed="rId2">
            <a:extLst>
              <a:ext uri="{28A0092B-C50C-407E-A947-70E740481C1C}">
                <a14:useLocalDpi xmlns:a14="http://schemas.microsoft.com/office/drawing/2010/main" val="0"/>
              </a:ext>
            </a:extLst>
          </a:blip>
          <a:srcRect t="-2"/>
          <a:stretch/>
        </p:blipFill>
        <p:spPr>
          <a:xfrm>
            <a:off x="1854200" y="1406041"/>
            <a:ext cx="3599543" cy="3599543"/>
          </a:xfrm>
          <a:prstGeom prst="ellipse">
            <a:avLst/>
          </a:prstGeom>
        </p:spPr>
      </p:pic>
      <p:cxnSp>
        <p:nvCxnSpPr>
          <p:cNvPr id="9" name="Conector reto 8">
            <a:extLst>
              <a:ext uri="{FF2B5EF4-FFF2-40B4-BE49-F238E27FC236}">
                <a16:creationId xmlns:a16="http://schemas.microsoft.com/office/drawing/2014/main" id="{4B34928C-2F05-B343-5223-A930710E040F}"/>
              </a:ext>
            </a:extLst>
          </p:cNvPr>
          <p:cNvCxnSpPr>
            <a:cxnSpLocks/>
          </p:cNvCxnSpPr>
          <p:nvPr/>
        </p:nvCxnSpPr>
        <p:spPr>
          <a:xfrm>
            <a:off x="1143000" y="4394457"/>
            <a:ext cx="862148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CaixaDeTexto 9">
            <a:extLst>
              <a:ext uri="{FF2B5EF4-FFF2-40B4-BE49-F238E27FC236}">
                <a16:creationId xmlns:a16="http://schemas.microsoft.com/office/drawing/2014/main" id="{43D0A06B-C440-8EF9-3D6E-66BC6027C416}"/>
              </a:ext>
            </a:extLst>
          </p:cNvPr>
          <p:cNvSpPr txBox="1"/>
          <p:nvPr/>
        </p:nvSpPr>
        <p:spPr>
          <a:xfrm>
            <a:off x="5682343" y="3219824"/>
            <a:ext cx="6531429" cy="830997"/>
          </a:xfrm>
          <a:prstGeom prst="rect">
            <a:avLst/>
          </a:prstGeom>
          <a:noFill/>
        </p:spPr>
        <p:txBody>
          <a:bodyPr wrap="square">
            <a:spAutoFit/>
          </a:bodyPr>
          <a:lstStyle/>
          <a:p>
            <a:r>
              <a:rPr lang="pt-BR" sz="2400" dirty="0">
                <a:solidFill>
                  <a:schemeClr val="accent3">
                    <a:lumMod val="50000"/>
                  </a:schemeClr>
                </a:solidFill>
                <a:latin typeface="Arial Black" panose="020B0A04020102020204" pitchFamily="34" charset="0"/>
                <a:cs typeface="Arial" panose="020B0604020202020204" pitchFamily="34" charset="0"/>
              </a:rPr>
              <a:t>Ana Paula Ferreira</a:t>
            </a:r>
          </a:p>
          <a:p>
            <a:r>
              <a:rPr lang="pt-BR" sz="2400" dirty="0">
                <a:solidFill>
                  <a:schemeClr val="accent3">
                    <a:lumMod val="50000"/>
                  </a:schemeClr>
                </a:solidFill>
                <a:latin typeface="Arial" panose="020B0604020202020204" pitchFamily="34" charset="0"/>
                <a:cs typeface="Arial" panose="020B0604020202020204" pitchFamily="34" charset="0"/>
              </a:rPr>
              <a:t>Gerente de proyectos ESG</a:t>
            </a:r>
          </a:p>
        </p:txBody>
      </p:sp>
      <p:pic>
        <p:nvPicPr>
          <p:cNvPr id="2" name="Imagem 1" descr="Logotipo&#10;&#10;Descrição gerada automaticamente">
            <a:extLst>
              <a:ext uri="{FF2B5EF4-FFF2-40B4-BE49-F238E27FC236}">
                <a16:creationId xmlns:a16="http://schemas.microsoft.com/office/drawing/2014/main" id="{46417011-A29B-673E-E795-34CB85EEF16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563763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10A476E5-6D4D-CC9D-4862-4741CCDD6D57}"/>
              </a:ext>
            </a:extLst>
          </p:cNvPr>
          <p:cNvSpPr txBox="1"/>
          <p:nvPr/>
        </p:nvSpPr>
        <p:spPr>
          <a:xfrm>
            <a:off x="979716" y="1632377"/>
            <a:ext cx="5638800"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OBJETIVOS</a:t>
            </a:r>
          </a:p>
        </p:txBody>
      </p:sp>
      <p:sp>
        <p:nvSpPr>
          <p:cNvPr id="3" name="CaixaDeTexto 2">
            <a:extLst>
              <a:ext uri="{FF2B5EF4-FFF2-40B4-BE49-F238E27FC236}">
                <a16:creationId xmlns:a16="http://schemas.microsoft.com/office/drawing/2014/main" id="{33AB0D3A-84E0-E176-7405-D0549CC07E06}"/>
              </a:ext>
            </a:extLst>
          </p:cNvPr>
          <p:cNvSpPr txBox="1"/>
          <p:nvPr/>
        </p:nvSpPr>
        <p:spPr>
          <a:xfrm>
            <a:off x="979716" y="8279808"/>
            <a:ext cx="5638800"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METAS</a:t>
            </a:r>
          </a:p>
        </p:txBody>
      </p:sp>
      <p:sp>
        <p:nvSpPr>
          <p:cNvPr id="4" name="Retângulo 3">
            <a:extLst>
              <a:ext uri="{FF2B5EF4-FFF2-40B4-BE49-F238E27FC236}">
                <a16:creationId xmlns:a16="http://schemas.microsoft.com/office/drawing/2014/main" id="{239674AB-323F-946B-8FBD-08E8B15A76E9}"/>
              </a:ext>
            </a:extLst>
          </p:cNvPr>
          <p:cNvSpPr/>
          <p:nvPr/>
        </p:nvSpPr>
        <p:spPr>
          <a:xfrm>
            <a:off x="979716" y="9499489"/>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es-ES" sz="2000" b="0" i="0" dirty="0">
                <a:solidFill>
                  <a:schemeClr val="bg1"/>
                </a:solidFill>
                <a:effectLst/>
                <a:latin typeface="Arial" panose="020B0604020202020204" pitchFamily="34" charset="0"/>
                <a:cs typeface="Arial" panose="020B0604020202020204" pitchFamily="34" charset="0"/>
              </a:rPr>
              <a:t>Reducción de las emisiones de gases de efecto invernadero</a:t>
            </a:r>
            <a:endParaRPr lang="pt-BR" sz="2000" b="0" i="0" dirty="0">
              <a:solidFill>
                <a:schemeClr val="bg1"/>
              </a:solidFill>
              <a:effectLst/>
              <a:latin typeface="Arial" panose="020B0604020202020204" pitchFamily="34" charset="0"/>
              <a:cs typeface="Arial" panose="020B0604020202020204" pitchFamily="34" charset="0"/>
            </a:endParaRPr>
          </a:p>
        </p:txBody>
      </p:sp>
      <p:sp>
        <p:nvSpPr>
          <p:cNvPr id="6" name="Retângulo 5">
            <a:extLst>
              <a:ext uri="{FF2B5EF4-FFF2-40B4-BE49-F238E27FC236}">
                <a16:creationId xmlns:a16="http://schemas.microsoft.com/office/drawing/2014/main" id="{98BBD426-6C21-3233-0DAD-BB72C6495E73}"/>
              </a:ext>
            </a:extLst>
          </p:cNvPr>
          <p:cNvSpPr/>
          <p:nvPr/>
        </p:nvSpPr>
        <p:spPr>
          <a:xfrm>
            <a:off x="8044284" y="9499489"/>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es-ES" sz="2000" dirty="0">
                <a:solidFill>
                  <a:schemeClr val="bg1"/>
                </a:solidFill>
                <a:latin typeface="Arial" panose="020B0604020202020204" pitchFamily="34" charset="0"/>
                <a:cs typeface="Arial" panose="020B0604020202020204" pitchFamily="34" charset="0"/>
              </a:rPr>
              <a:t>Aumento de las energías renovables en la generación de energía</a:t>
            </a:r>
            <a:endParaRPr lang="pt-BR" sz="2000" dirty="0">
              <a:solidFill>
                <a:schemeClr val="bg1"/>
              </a:solidFill>
              <a:latin typeface="Arial" panose="020B0604020202020204" pitchFamily="34" charset="0"/>
              <a:cs typeface="Arial" panose="020B0604020202020204" pitchFamily="34" charset="0"/>
            </a:endParaRPr>
          </a:p>
        </p:txBody>
      </p:sp>
      <p:sp>
        <p:nvSpPr>
          <p:cNvPr id="8" name="Retângulo 7">
            <a:extLst>
              <a:ext uri="{FF2B5EF4-FFF2-40B4-BE49-F238E27FC236}">
                <a16:creationId xmlns:a16="http://schemas.microsoft.com/office/drawing/2014/main" id="{B4FA229C-357B-09E0-E1AA-484796130727}"/>
              </a:ext>
            </a:extLst>
          </p:cNvPr>
          <p:cNvSpPr/>
          <p:nvPr/>
        </p:nvSpPr>
        <p:spPr>
          <a:xfrm>
            <a:off x="4512000" y="11277785"/>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pt-BR" sz="2000" dirty="0" err="1">
                <a:solidFill>
                  <a:schemeClr val="bg1"/>
                </a:solidFill>
                <a:latin typeface="Arial" panose="020B0604020202020204" pitchFamily="34" charset="0"/>
                <a:cs typeface="Arial" panose="020B0604020202020204" pitchFamily="34" charset="0"/>
              </a:rPr>
              <a:t>Eficiencia</a:t>
            </a:r>
            <a:r>
              <a:rPr lang="pt-BR" sz="2000" dirty="0">
                <a:solidFill>
                  <a:schemeClr val="bg1"/>
                </a:solidFill>
                <a:latin typeface="Arial" panose="020B0604020202020204" pitchFamily="34" charset="0"/>
                <a:cs typeface="Arial" panose="020B0604020202020204" pitchFamily="34" charset="0"/>
              </a:rPr>
              <a:t> energética </a:t>
            </a:r>
            <a:r>
              <a:rPr lang="pt-BR" sz="2000" dirty="0" err="1">
                <a:solidFill>
                  <a:schemeClr val="bg1"/>
                </a:solidFill>
                <a:latin typeface="Arial" panose="020B0604020202020204" pitchFamily="34" charset="0"/>
                <a:cs typeface="Arial" panose="020B0604020202020204" pitchFamily="34" charset="0"/>
              </a:rPr>
              <a:t>mejorada</a:t>
            </a:r>
            <a:endParaRPr lang="pt-BR" sz="2000" dirty="0">
              <a:solidFill>
                <a:schemeClr val="bg1"/>
              </a:solidFill>
              <a:latin typeface="Arial" panose="020B0604020202020204" pitchFamily="34" charset="0"/>
              <a:cs typeface="Arial" panose="020B0604020202020204" pitchFamily="34" charset="0"/>
            </a:endParaRPr>
          </a:p>
        </p:txBody>
      </p:sp>
      <p:sp>
        <p:nvSpPr>
          <p:cNvPr id="9" name="Retângulo 8">
            <a:extLst>
              <a:ext uri="{FF2B5EF4-FFF2-40B4-BE49-F238E27FC236}">
                <a16:creationId xmlns:a16="http://schemas.microsoft.com/office/drawing/2014/main" id="{CA6F2491-5D04-C486-A33C-213A8580A5CD}"/>
              </a:ext>
            </a:extLst>
          </p:cNvPr>
          <p:cNvSpPr/>
          <p:nvPr/>
        </p:nvSpPr>
        <p:spPr>
          <a:xfrm>
            <a:off x="8044284" y="11277785"/>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es-ES" sz="2000" dirty="0">
                <a:solidFill>
                  <a:schemeClr val="bg1"/>
                </a:solidFill>
                <a:latin typeface="Arial" panose="020B0604020202020204" pitchFamily="34" charset="0"/>
                <a:cs typeface="Arial" panose="020B0604020202020204" pitchFamily="34" charset="0"/>
              </a:rPr>
              <a:t>Mejorar la diversidad y la inclusión en la fuerza laboral</a:t>
            </a:r>
            <a:endParaRPr lang="pt-BR" sz="2000" dirty="0">
              <a:solidFill>
                <a:schemeClr val="bg1"/>
              </a:solidFill>
              <a:latin typeface="Arial" panose="020B0604020202020204" pitchFamily="34" charset="0"/>
              <a:cs typeface="Arial" panose="020B0604020202020204" pitchFamily="34" charset="0"/>
            </a:endParaRPr>
          </a:p>
        </p:txBody>
      </p:sp>
      <p:sp>
        <p:nvSpPr>
          <p:cNvPr id="10" name="Retângulo 9">
            <a:extLst>
              <a:ext uri="{FF2B5EF4-FFF2-40B4-BE49-F238E27FC236}">
                <a16:creationId xmlns:a16="http://schemas.microsoft.com/office/drawing/2014/main" id="{F4688D97-B2BB-30DC-D4E3-84509E9F104F}"/>
              </a:ext>
            </a:extLst>
          </p:cNvPr>
          <p:cNvSpPr/>
          <p:nvPr/>
        </p:nvSpPr>
        <p:spPr>
          <a:xfrm>
            <a:off x="979716" y="13056081"/>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es-ES" sz="2000" dirty="0">
                <a:solidFill>
                  <a:schemeClr val="bg1"/>
                </a:solidFill>
                <a:latin typeface="Arial" panose="020B0604020202020204" pitchFamily="34" charset="0"/>
                <a:cs typeface="Arial" panose="020B0604020202020204" pitchFamily="34" charset="0"/>
              </a:rPr>
              <a:t>Implementación de programas de responsabilidad social en las comunidades locales</a:t>
            </a:r>
            <a:endParaRPr lang="pt-BR" sz="2000" dirty="0">
              <a:solidFill>
                <a:schemeClr val="bg1"/>
              </a:solidFill>
              <a:latin typeface="Arial" panose="020B0604020202020204" pitchFamily="34" charset="0"/>
              <a:cs typeface="Arial" panose="020B0604020202020204" pitchFamily="34" charset="0"/>
            </a:endParaRPr>
          </a:p>
        </p:txBody>
      </p:sp>
      <p:sp>
        <p:nvSpPr>
          <p:cNvPr id="11" name="Retângulo 10">
            <a:extLst>
              <a:ext uri="{FF2B5EF4-FFF2-40B4-BE49-F238E27FC236}">
                <a16:creationId xmlns:a16="http://schemas.microsoft.com/office/drawing/2014/main" id="{E69A2C9F-3B2B-52E2-19A7-3D2C91C15A72}"/>
              </a:ext>
            </a:extLst>
          </p:cNvPr>
          <p:cNvSpPr/>
          <p:nvPr/>
        </p:nvSpPr>
        <p:spPr>
          <a:xfrm>
            <a:off x="4512000" y="13056081"/>
            <a:ext cx="3168000" cy="15675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es-ES" sz="2000" dirty="0">
                <a:solidFill>
                  <a:schemeClr val="bg1"/>
                </a:solidFill>
                <a:latin typeface="Arial" panose="020B0604020202020204" pitchFamily="34" charset="0"/>
                <a:cs typeface="Arial" panose="020B0604020202020204" pitchFamily="34" charset="0"/>
              </a:rPr>
              <a:t>Mejora de la transparencia y el gobierno corporativo</a:t>
            </a:r>
            <a:endParaRPr lang="pt-BR" sz="2000" dirty="0">
              <a:solidFill>
                <a:schemeClr val="bg1"/>
              </a:solidFill>
              <a:latin typeface="Arial" panose="020B0604020202020204" pitchFamily="34" charset="0"/>
              <a:cs typeface="Arial" panose="020B0604020202020204" pitchFamily="34" charset="0"/>
            </a:endParaRPr>
          </a:p>
        </p:txBody>
      </p:sp>
      <p:sp>
        <p:nvSpPr>
          <p:cNvPr id="16" name="CaixaDeTexto 15">
            <a:extLst>
              <a:ext uri="{FF2B5EF4-FFF2-40B4-BE49-F238E27FC236}">
                <a16:creationId xmlns:a16="http://schemas.microsoft.com/office/drawing/2014/main" id="{9AFCAA47-E30E-509E-7C5F-EB1272EEE32E}"/>
              </a:ext>
            </a:extLst>
          </p:cNvPr>
          <p:cNvSpPr txBox="1"/>
          <p:nvPr/>
        </p:nvSpPr>
        <p:spPr>
          <a:xfrm>
            <a:off x="979716" y="2612572"/>
            <a:ext cx="10232568" cy="4893647"/>
          </a:xfrm>
          <a:prstGeom prst="rect">
            <a:avLst/>
          </a:prstGeom>
          <a:noFill/>
        </p:spPr>
        <p:txBody>
          <a:bodyPr wrap="square">
            <a:spAutoFit/>
          </a:bodyPr>
          <a:lstStyle/>
          <a:p>
            <a:pPr marL="285750" indent="-285750" algn="just">
              <a:buFont typeface="Arial" panose="020B0604020202020204" pitchFamily="34" charset="0"/>
              <a:buChar char="•"/>
            </a:pPr>
            <a:r>
              <a:rPr lang="pt-BR" sz="2400" b="1" dirty="0" err="1">
                <a:solidFill>
                  <a:schemeClr val="accent3">
                    <a:lumMod val="50000"/>
                  </a:schemeClr>
                </a:solidFill>
                <a:latin typeface="Arial" panose="020B0604020202020204" pitchFamily="34" charset="0"/>
                <a:cs typeface="Arial" panose="020B0604020202020204" pitchFamily="34" charset="0"/>
              </a:rPr>
              <a:t>Transparencia</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proporcionar información clara sobre cómo la empresa está abordando los problemas ambientales, sociales y de gobernanza.</a:t>
            </a:r>
          </a:p>
          <a:p>
            <a:pPr marL="285750" indent="-285750" algn="just">
              <a:buFont typeface="Arial" panose="020B0604020202020204" pitchFamily="34" charset="0"/>
              <a:buChar char="•"/>
            </a:pPr>
            <a:endParaRPr lang="pt-BR" sz="2400" dirty="0">
              <a:solidFill>
                <a:schemeClr val="accent3">
                  <a:lumMod val="50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pt-BR" sz="2400" b="1" dirty="0" err="1">
                <a:solidFill>
                  <a:schemeClr val="accent3">
                    <a:lumMod val="50000"/>
                  </a:schemeClr>
                </a:solidFill>
                <a:latin typeface="Arial" panose="020B0604020202020204" pitchFamily="34" charset="0"/>
                <a:cs typeface="Arial" panose="020B0604020202020204" pitchFamily="34" charset="0"/>
              </a:rPr>
              <a:t>Responsabilidad</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mostrar cómo la empresa está cumpliendo con sus responsabilidades éticas y legales, y cómo está contribuyendo a la sociedad y al medio ambiente.</a:t>
            </a:r>
          </a:p>
          <a:p>
            <a:pPr marL="285750" indent="-285750" algn="just">
              <a:buFont typeface="Arial" panose="020B0604020202020204" pitchFamily="34" charset="0"/>
              <a:buChar char="•"/>
            </a:pPr>
            <a:endParaRPr lang="pt-BR" sz="2400" dirty="0">
              <a:solidFill>
                <a:schemeClr val="accent3">
                  <a:lumMod val="50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pt-BR" sz="2400" b="1" dirty="0" err="1">
                <a:solidFill>
                  <a:schemeClr val="accent3">
                    <a:lumMod val="50000"/>
                  </a:schemeClr>
                </a:solidFill>
                <a:latin typeface="Arial" panose="020B0604020202020204" pitchFamily="34" charset="0"/>
                <a:cs typeface="Arial" panose="020B0604020202020204" pitchFamily="34" charset="0"/>
              </a:rPr>
              <a:t>Compromiso</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incluir información sobre cómo la empresa se relaciona con sus partes interesadas, incluidos inversores, empleados, clientes y comunidades locales.</a:t>
            </a:r>
          </a:p>
          <a:p>
            <a:pPr marL="285750" indent="-285750" algn="just">
              <a:buFont typeface="Arial" panose="020B0604020202020204" pitchFamily="34" charset="0"/>
              <a:buChar char="•"/>
            </a:pPr>
            <a:endParaRPr lang="pt-BR" sz="2400" dirty="0">
              <a:solidFill>
                <a:schemeClr val="accent3">
                  <a:lumMod val="50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pt-BR" sz="2400" b="1" dirty="0" err="1">
                <a:solidFill>
                  <a:schemeClr val="accent3">
                    <a:lumMod val="50000"/>
                  </a:schemeClr>
                </a:solidFill>
                <a:latin typeface="Arial" panose="020B0604020202020204" pitchFamily="34" charset="0"/>
                <a:cs typeface="Arial" panose="020B0604020202020204" pitchFamily="34" charset="0"/>
              </a:rPr>
              <a:t>Mejora</a:t>
            </a:r>
            <a:r>
              <a:rPr lang="pt-BR" sz="2400" b="1" dirty="0">
                <a:solidFill>
                  <a:schemeClr val="accent3">
                    <a:lumMod val="50000"/>
                  </a:schemeClr>
                </a:solidFill>
                <a:latin typeface="Arial" panose="020B0604020202020204" pitchFamily="34" charset="0"/>
                <a:cs typeface="Arial" panose="020B0604020202020204" pitchFamily="34" charset="0"/>
              </a:rPr>
              <a:t> continua:</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mostrar cómo la empresa está trabajando para mejorar su desempeño ambiental, social y de gobierno.</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pic>
        <p:nvPicPr>
          <p:cNvPr id="20" name="Imagem 19" descr="Uma pessoa segurando um globo">
            <a:extLst>
              <a:ext uri="{FF2B5EF4-FFF2-40B4-BE49-F238E27FC236}">
                <a16:creationId xmlns:a16="http://schemas.microsoft.com/office/drawing/2014/main" id="{9A746A29-2B8A-61A0-1E69-4BE8B60552B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512000" y="9499489"/>
            <a:ext cx="3168000" cy="1567542"/>
          </a:xfrm>
          <a:prstGeom prst="rect">
            <a:avLst/>
          </a:prstGeom>
        </p:spPr>
      </p:pic>
      <p:pic>
        <p:nvPicPr>
          <p:cNvPr id="22" name="Imagem 21" descr="Turbinas eólicas em um campo">
            <a:extLst>
              <a:ext uri="{FF2B5EF4-FFF2-40B4-BE49-F238E27FC236}">
                <a16:creationId xmlns:a16="http://schemas.microsoft.com/office/drawing/2014/main" id="{293DF9BD-E2C5-3B56-3ABC-7287FF5533F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044284" y="13056081"/>
            <a:ext cx="3168000" cy="1567542"/>
          </a:xfrm>
          <a:prstGeom prst="rect">
            <a:avLst/>
          </a:prstGeom>
        </p:spPr>
      </p:pic>
      <p:pic>
        <p:nvPicPr>
          <p:cNvPr id="24" name="Imagem 23" descr="Plantando uma muda de planta">
            <a:extLst>
              <a:ext uri="{FF2B5EF4-FFF2-40B4-BE49-F238E27FC236}">
                <a16:creationId xmlns:a16="http://schemas.microsoft.com/office/drawing/2014/main" id="{BB07EE46-9B27-214B-2FD9-4A3C2C12E84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979716" y="11279327"/>
            <a:ext cx="3168000" cy="1566000"/>
          </a:xfrm>
          <a:prstGeom prst="rect">
            <a:avLst/>
          </a:prstGeom>
        </p:spPr>
      </p:pic>
      <p:pic>
        <p:nvPicPr>
          <p:cNvPr id="5" name="Imagem 4" descr="Logotipo&#10;&#10;Descrição gerada automaticamente">
            <a:extLst>
              <a:ext uri="{FF2B5EF4-FFF2-40B4-BE49-F238E27FC236}">
                <a16:creationId xmlns:a16="http://schemas.microsoft.com/office/drawing/2014/main" id="{6EEC98A9-D769-2C7C-5AF2-442D271C71AE}"/>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3318541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Pessoas usando notas autoadesivas">
            <a:extLst>
              <a:ext uri="{FF2B5EF4-FFF2-40B4-BE49-F238E27FC236}">
                <a16:creationId xmlns:a16="http://schemas.microsoft.com/office/drawing/2014/main" id="{EE7A63B0-7A05-CBD2-8539-D98C6D6DC03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0"/>
            <a:ext cx="4419600" cy="16256000"/>
          </a:xfrm>
          <a:prstGeom prst="rect">
            <a:avLst/>
          </a:prstGeom>
        </p:spPr>
      </p:pic>
      <p:sp>
        <p:nvSpPr>
          <p:cNvPr id="2" name="Retângulo 1">
            <a:extLst>
              <a:ext uri="{FF2B5EF4-FFF2-40B4-BE49-F238E27FC236}">
                <a16:creationId xmlns:a16="http://schemas.microsoft.com/office/drawing/2014/main" id="{35D7456F-6078-798F-C4E4-E1A150D0B660}"/>
              </a:ext>
            </a:extLst>
          </p:cNvPr>
          <p:cNvSpPr/>
          <p:nvPr/>
        </p:nvSpPr>
        <p:spPr>
          <a:xfrm>
            <a:off x="5704114" y="3158164"/>
            <a:ext cx="6487886" cy="32221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rIns="396000" rtlCol="0" anchor="ctr"/>
          <a:lstStyle/>
          <a:p>
            <a:pPr algn="just"/>
            <a:r>
              <a:rPr lang="es-ES" sz="2400" dirty="0">
                <a:solidFill>
                  <a:schemeClr val="bg1"/>
                </a:solidFill>
                <a:latin typeface="Arial" panose="020B0604020202020204" pitchFamily="34" charset="0"/>
                <a:cs typeface="Arial" panose="020B0604020202020204" pitchFamily="34" charset="0"/>
              </a:rPr>
              <a:t>Una metodología es un conjunto de pasos o procedimientos utilizados para lograr un objetivo específico. Proporciona un marco y un plan de acción para garantizar que los objetivos se logren de manera eficiente y eficaz.</a:t>
            </a:r>
            <a:endParaRPr lang="pt-BR" sz="2400" dirty="0">
              <a:solidFill>
                <a:schemeClr val="bg1"/>
              </a:solidFill>
              <a:latin typeface="Arial" panose="020B0604020202020204" pitchFamily="34" charset="0"/>
              <a:cs typeface="Arial" panose="020B0604020202020204" pitchFamily="34" charset="0"/>
            </a:endParaRPr>
          </a:p>
        </p:txBody>
      </p:sp>
      <p:sp>
        <p:nvSpPr>
          <p:cNvPr id="3" name="Fluxograma: Entrada Manual 2">
            <a:extLst>
              <a:ext uri="{FF2B5EF4-FFF2-40B4-BE49-F238E27FC236}">
                <a16:creationId xmlns:a16="http://schemas.microsoft.com/office/drawing/2014/main" id="{7B2E5889-82B7-F1CD-AE88-D7E62A0DD180}"/>
              </a:ext>
            </a:extLst>
          </p:cNvPr>
          <p:cNvSpPr/>
          <p:nvPr/>
        </p:nvSpPr>
        <p:spPr>
          <a:xfrm rot="16200000">
            <a:off x="2188032" y="3158162"/>
            <a:ext cx="3222170" cy="3222171"/>
          </a:xfrm>
          <a:prstGeom prst="flowChartManualIn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a:extLst>
              <a:ext uri="{FF2B5EF4-FFF2-40B4-BE49-F238E27FC236}">
                <a16:creationId xmlns:a16="http://schemas.microsoft.com/office/drawing/2014/main" id="{E5C0315D-F2AC-B0B5-DE87-538CBF847A51}"/>
              </a:ext>
            </a:extLst>
          </p:cNvPr>
          <p:cNvSpPr txBox="1"/>
          <p:nvPr/>
        </p:nvSpPr>
        <p:spPr>
          <a:xfrm>
            <a:off x="4850676" y="1186870"/>
            <a:ext cx="5638800"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METODOLOGÍA</a:t>
            </a:r>
          </a:p>
        </p:txBody>
      </p:sp>
      <p:sp>
        <p:nvSpPr>
          <p:cNvPr id="7" name="CaixaDeTexto 6">
            <a:extLst>
              <a:ext uri="{FF2B5EF4-FFF2-40B4-BE49-F238E27FC236}">
                <a16:creationId xmlns:a16="http://schemas.microsoft.com/office/drawing/2014/main" id="{BC3D3B38-F58C-33E7-7B95-992173A3F175}"/>
              </a:ext>
            </a:extLst>
          </p:cNvPr>
          <p:cNvSpPr txBox="1"/>
          <p:nvPr/>
        </p:nvSpPr>
        <p:spPr>
          <a:xfrm>
            <a:off x="4850676" y="1956311"/>
            <a:ext cx="7341324" cy="830997"/>
          </a:xfrm>
          <a:prstGeom prst="rect">
            <a:avLst/>
          </a:prstGeom>
          <a:noFill/>
        </p:spPr>
        <p:txBody>
          <a:bodyPr wrap="square" rtlCol="0">
            <a:spAutoFit/>
          </a:bodyPr>
          <a:lstStyle/>
          <a:p>
            <a:r>
              <a:rPr lang="es-ES" sz="2400" dirty="0">
                <a:solidFill>
                  <a:schemeClr val="accent3">
                    <a:lumMod val="50000"/>
                  </a:schemeClr>
                </a:solidFill>
                <a:latin typeface="Arial" panose="020B0604020202020204" pitchFamily="34" charset="0"/>
                <a:cs typeface="Arial" panose="020B0604020202020204" pitchFamily="34" charset="0"/>
              </a:rPr>
              <a:t>En este apartado se incluyen los procesos metodológicos previstos en la ejecución del proyecto</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sp>
        <p:nvSpPr>
          <p:cNvPr id="8" name="CaixaDeTexto 7">
            <a:extLst>
              <a:ext uri="{FF2B5EF4-FFF2-40B4-BE49-F238E27FC236}">
                <a16:creationId xmlns:a16="http://schemas.microsoft.com/office/drawing/2014/main" id="{A9E13676-6034-3B3D-6CC6-F04C7FC2224B}"/>
              </a:ext>
            </a:extLst>
          </p:cNvPr>
          <p:cNvSpPr txBox="1"/>
          <p:nvPr/>
        </p:nvSpPr>
        <p:spPr>
          <a:xfrm>
            <a:off x="4850675" y="6851496"/>
            <a:ext cx="7177201" cy="8217634"/>
          </a:xfrm>
          <a:prstGeom prst="rect">
            <a:avLst/>
          </a:prstGeom>
          <a:noFill/>
        </p:spPr>
        <p:txBody>
          <a:bodyPr wrap="square" rtlCol="0">
            <a:spAutoFit/>
          </a:bodyPr>
          <a:lstStyle/>
          <a:p>
            <a:r>
              <a:rPr lang="es-ES" sz="2400" dirty="0">
                <a:solidFill>
                  <a:schemeClr val="accent3">
                    <a:lumMod val="50000"/>
                  </a:schemeClr>
                </a:solidFill>
                <a:latin typeface="Arial" panose="020B0604020202020204" pitchFamily="34" charset="0"/>
                <a:cs typeface="Arial" panose="020B0604020202020204" pitchFamily="34" charset="0"/>
              </a:rPr>
              <a:t>Nuestra metodología sigue 4 pasos:</a:t>
            </a:r>
          </a:p>
          <a:p>
            <a:endParaRPr lang="pt-BR" sz="2400" dirty="0">
              <a:solidFill>
                <a:schemeClr val="accent3">
                  <a:lumMod val="50000"/>
                </a:schemeClr>
              </a:solidFill>
              <a:latin typeface="Arial" panose="020B0604020202020204" pitchFamily="34" charset="0"/>
              <a:cs typeface="Arial" panose="020B0604020202020204" pitchFamily="34" charset="0"/>
            </a:endParaRPr>
          </a:p>
          <a:p>
            <a:pPr marL="352425" indent="-352425">
              <a:buFont typeface="+mj-lt"/>
              <a:buAutoNum type="arabicPeriod"/>
            </a:pPr>
            <a:r>
              <a:rPr lang="pt-BR" sz="2400" b="1" dirty="0" err="1">
                <a:solidFill>
                  <a:schemeClr val="accent3">
                    <a:lumMod val="50000"/>
                  </a:schemeClr>
                </a:solidFill>
                <a:latin typeface="Arial" panose="020B0604020202020204" pitchFamily="34" charset="0"/>
                <a:cs typeface="Arial" panose="020B0604020202020204" pitchFamily="34" charset="0"/>
              </a:rPr>
              <a:t>Identificación</a:t>
            </a:r>
            <a:r>
              <a:rPr lang="pt-BR" sz="2400" b="1" dirty="0">
                <a:solidFill>
                  <a:schemeClr val="accent3">
                    <a:lumMod val="50000"/>
                  </a:schemeClr>
                </a:solidFill>
                <a:latin typeface="Arial" panose="020B0604020202020204" pitchFamily="34" charset="0"/>
                <a:cs typeface="Arial" panose="020B0604020202020204" pitchFamily="34" charset="0"/>
              </a:rPr>
              <a:t> de áreas críticas:</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El primer paso es identificar las áreas críticas de impacto ambiental, social y de gobierno en la empresa.</a:t>
            </a:r>
          </a:p>
          <a:p>
            <a:pPr marL="352425" indent="-352425">
              <a:buFont typeface="+mj-lt"/>
              <a:buAutoNum type="arabicPeriod"/>
            </a:pPr>
            <a:endParaRPr lang="pt-BR" sz="2400" dirty="0">
              <a:solidFill>
                <a:schemeClr val="accent3">
                  <a:lumMod val="50000"/>
                </a:schemeClr>
              </a:solidFill>
              <a:latin typeface="Arial" panose="020B0604020202020204" pitchFamily="34" charset="0"/>
              <a:cs typeface="Arial" panose="020B0604020202020204" pitchFamily="34" charset="0"/>
            </a:endParaRPr>
          </a:p>
          <a:p>
            <a:pPr marL="352425" indent="-352425">
              <a:buFont typeface="+mj-lt"/>
              <a:buAutoNum type="arabicPeriod"/>
            </a:pPr>
            <a:r>
              <a:rPr lang="pt-BR" sz="2400" b="1" dirty="0" err="1">
                <a:solidFill>
                  <a:schemeClr val="accent3">
                    <a:lumMod val="50000"/>
                  </a:schemeClr>
                </a:solidFill>
                <a:latin typeface="Arial" panose="020B0604020202020204" pitchFamily="34" charset="0"/>
                <a:cs typeface="Arial" panose="020B0604020202020204" pitchFamily="34" charset="0"/>
              </a:rPr>
              <a:t>Mapeo</a:t>
            </a:r>
            <a:r>
              <a:rPr lang="pt-BR" sz="2400" b="1" dirty="0">
                <a:solidFill>
                  <a:schemeClr val="accent3">
                    <a:lumMod val="50000"/>
                  </a:schemeClr>
                </a:solidFill>
                <a:latin typeface="Arial" panose="020B0604020202020204" pitchFamily="34" charset="0"/>
                <a:cs typeface="Arial" panose="020B0604020202020204" pitchFamily="34" charset="0"/>
              </a:rPr>
              <a:t> de indicadores:</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El segundo paso es desarrollar un conjunto de indicadores para medir el desempeño de la empresa en cada una de las áreas críticas identificadas.</a:t>
            </a:r>
            <a:endParaRPr lang="pt-BR" sz="2400" dirty="0">
              <a:solidFill>
                <a:schemeClr val="accent3">
                  <a:lumMod val="50000"/>
                </a:schemeClr>
              </a:solidFill>
              <a:latin typeface="Arial" panose="020B0604020202020204" pitchFamily="34" charset="0"/>
              <a:cs typeface="Arial" panose="020B0604020202020204" pitchFamily="34" charset="0"/>
            </a:endParaRPr>
          </a:p>
          <a:p>
            <a:pPr marL="352425" indent="-352425">
              <a:buFont typeface="+mj-lt"/>
              <a:buAutoNum type="arabicPeriod"/>
            </a:pPr>
            <a:endParaRPr lang="pt-BR" sz="2400" dirty="0">
              <a:solidFill>
                <a:schemeClr val="accent3">
                  <a:lumMod val="50000"/>
                </a:schemeClr>
              </a:solidFill>
              <a:latin typeface="Arial" panose="020B0604020202020204" pitchFamily="34" charset="0"/>
              <a:cs typeface="Arial" panose="020B0604020202020204" pitchFamily="34" charset="0"/>
            </a:endParaRPr>
          </a:p>
          <a:p>
            <a:pPr marL="352425" indent="-352425">
              <a:buFont typeface="+mj-lt"/>
              <a:buAutoNum type="arabicPeriod"/>
            </a:pPr>
            <a:r>
              <a:rPr lang="pt-BR" sz="2400" b="1" dirty="0" err="1">
                <a:solidFill>
                  <a:schemeClr val="accent3">
                    <a:lumMod val="50000"/>
                  </a:schemeClr>
                </a:solidFill>
                <a:latin typeface="Arial" panose="020B0604020202020204" pitchFamily="34" charset="0"/>
                <a:cs typeface="Arial" panose="020B0604020202020204" pitchFamily="34" charset="0"/>
              </a:rPr>
              <a:t>Recolección</a:t>
            </a:r>
            <a:r>
              <a:rPr lang="pt-BR" sz="2400" b="1" dirty="0">
                <a:solidFill>
                  <a:schemeClr val="accent3">
                    <a:lumMod val="50000"/>
                  </a:schemeClr>
                </a:solidFill>
                <a:latin typeface="Arial" panose="020B0604020202020204" pitchFamily="34" charset="0"/>
                <a:cs typeface="Arial" panose="020B0604020202020204" pitchFamily="34" charset="0"/>
              </a:rPr>
              <a:t> de </a:t>
            </a:r>
            <a:r>
              <a:rPr lang="pt-BR" sz="2400" b="1" dirty="0" err="1">
                <a:solidFill>
                  <a:schemeClr val="accent3">
                    <a:lumMod val="50000"/>
                  </a:schemeClr>
                </a:solidFill>
                <a:latin typeface="Arial" panose="020B0604020202020204" pitchFamily="34" charset="0"/>
                <a:cs typeface="Arial" panose="020B0604020202020204" pitchFamily="34" charset="0"/>
              </a:rPr>
              <a:t>datos</a:t>
            </a:r>
            <a:r>
              <a:rPr lang="pt-BR" sz="2400" b="1" dirty="0">
                <a:solidFill>
                  <a:schemeClr val="accent3">
                    <a:lumMod val="50000"/>
                  </a:schemeClr>
                </a:solidFill>
                <a:latin typeface="Arial" panose="020B0604020202020204" pitchFamily="34" charset="0"/>
                <a:cs typeface="Arial" panose="020B0604020202020204" pitchFamily="34" charset="0"/>
              </a:rPr>
              <a:t>:</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El tercer paso es recopilar los datos necesarios para medir el desempeño de la empresa frente a los indicadores desarrollados.</a:t>
            </a:r>
            <a:r>
              <a:rPr lang="pt-BR" sz="2400" dirty="0">
                <a:solidFill>
                  <a:schemeClr val="accent3">
                    <a:lumMod val="50000"/>
                  </a:schemeClr>
                </a:solidFill>
                <a:latin typeface="Arial" panose="020B0604020202020204" pitchFamily="34" charset="0"/>
                <a:cs typeface="Arial" panose="020B0604020202020204" pitchFamily="34" charset="0"/>
              </a:rPr>
              <a:t> </a:t>
            </a:r>
          </a:p>
          <a:p>
            <a:pPr marL="352425" indent="-352425">
              <a:buFont typeface="+mj-lt"/>
              <a:buAutoNum type="arabicPeriod"/>
            </a:pPr>
            <a:endParaRPr lang="pt-BR" sz="2400" dirty="0">
              <a:solidFill>
                <a:schemeClr val="accent3">
                  <a:lumMod val="50000"/>
                </a:schemeClr>
              </a:solidFill>
              <a:latin typeface="Arial" panose="020B0604020202020204" pitchFamily="34" charset="0"/>
              <a:cs typeface="Arial" panose="020B0604020202020204" pitchFamily="34" charset="0"/>
            </a:endParaRPr>
          </a:p>
          <a:p>
            <a:pPr marL="352425" indent="-352425">
              <a:buFont typeface="+mj-lt"/>
              <a:buAutoNum type="arabicPeriod"/>
            </a:pPr>
            <a:r>
              <a:rPr lang="pt-BR" sz="2400" b="1" dirty="0" err="1">
                <a:solidFill>
                  <a:schemeClr val="accent3">
                    <a:lumMod val="50000"/>
                  </a:schemeClr>
                </a:solidFill>
                <a:latin typeface="Arial" panose="020B0604020202020204" pitchFamily="34" charset="0"/>
                <a:cs typeface="Arial" panose="020B0604020202020204" pitchFamily="34" charset="0"/>
              </a:rPr>
              <a:t>Análisis</a:t>
            </a:r>
            <a:r>
              <a:rPr lang="pt-BR" sz="2400" b="1" dirty="0">
                <a:solidFill>
                  <a:schemeClr val="accent3">
                    <a:lumMod val="50000"/>
                  </a:schemeClr>
                </a:solidFill>
                <a:latin typeface="Arial" panose="020B0604020202020204" pitchFamily="34" charset="0"/>
                <a:cs typeface="Arial" panose="020B0604020202020204" pitchFamily="34" charset="0"/>
              </a:rPr>
              <a:t> e informes:</a:t>
            </a:r>
            <a:r>
              <a:rPr lang="pt-BR" sz="2400" dirty="0">
                <a:solidFill>
                  <a:schemeClr val="accent3">
                    <a:lumMod val="50000"/>
                  </a:schemeClr>
                </a:solidFill>
                <a:latin typeface="Arial" panose="020B0604020202020204" pitchFamily="34" charset="0"/>
                <a:cs typeface="Arial" panose="020B0604020202020204" pitchFamily="34" charset="0"/>
              </a:rPr>
              <a:t> </a:t>
            </a:r>
            <a:r>
              <a:rPr lang="es-ES" sz="2400" dirty="0">
                <a:solidFill>
                  <a:schemeClr val="accent3">
                    <a:lumMod val="50000"/>
                  </a:schemeClr>
                </a:solidFill>
                <a:latin typeface="Arial" panose="020B0604020202020204" pitchFamily="34" charset="0"/>
                <a:cs typeface="Arial" panose="020B0604020202020204" pitchFamily="34" charset="0"/>
              </a:rPr>
              <a:t>Finalmente, los datos recopilados deben ser analizados y presentados en un informe, incluyendo información sobre el desempeño de la empresa en relación con los indicadores, metas establecidas y recomendaciones para futuras mejoras.</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pic>
        <p:nvPicPr>
          <p:cNvPr id="9" name="Imagem 8" descr="Logotipo&#10;&#10;Descrição gerada automaticamente">
            <a:extLst>
              <a:ext uri="{FF2B5EF4-FFF2-40B4-BE49-F238E27FC236}">
                <a16:creationId xmlns:a16="http://schemas.microsoft.com/office/drawing/2014/main" id="{106E5AFF-F97C-729B-C1E8-16F06E5D73B9}"/>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3596584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Menino desenhando com lápis de cor">
            <a:extLst>
              <a:ext uri="{FF2B5EF4-FFF2-40B4-BE49-F238E27FC236}">
                <a16:creationId xmlns:a16="http://schemas.microsoft.com/office/drawing/2014/main" id="{A803E9EE-759D-B9F6-10CB-779F9054E7D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42338" y="1622342"/>
            <a:ext cx="2907323" cy="5885571"/>
          </a:xfrm>
          <a:prstGeom prst="rect">
            <a:avLst/>
          </a:prstGeom>
        </p:spPr>
      </p:pic>
      <p:pic>
        <p:nvPicPr>
          <p:cNvPr id="9" name="Imagem 8" descr="Foto de um grupo de turbinas no Lush Green montanhas">
            <a:extLst>
              <a:ext uri="{FF2B5EF4-FFF2-40B4-BE49-F238E27FC236}">
                <a16:creationId xmlns:a16="http://schemas.microsoft.com/office/drawing/2014/main" id="{F88284DC-AB4D-2304-194E-58AD87CFA5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06768" y="1622341"/>
            <a:ext cx="2907323" cy="5885571"/>
          </a:xfrm>
          <a:prstGeom prst="rect">
            <a:avLst/>
          </a:prstGeom>
        </p:spPr>
      </p:pic>
      <p:pic>
        <p:nvPicPr>
          <p:cNvPr id="10" name="Imagem 9" descr="Pessoas em reunião">
            <a:extLst>
              <a:ext uri="{FF2B5EF4-FFF2-40B4-BE49-F238E27FC236}">
                <a16:creationId xmlns:a16="http://schemas.microsoft.com/office/drawing/2014/main" id="{13740BDC-275A-8AFA-3B49-96EC71EF39B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77909" y="1622344"/>
            <a:ext cx="2907323" cy="5885571"/>
          </a:xfrm>
          <a:prstGeom prst="rect">
            <a:avLst/>
          </a:prstGeom>
        </p:spPr>
      </p:pic>
      <p:sp>
        <p:nvSpPr>
          <p:cNvPr id="11" name="CaixaDeTexto 10">
            <a:extLst>
              <a:ext uri="{FF2B5EF4-FFF2-40B4-BE49-F238E27FC236}">
                <a16:creationId xmlns:a16="http://schemas.microsoft.com/office/drawing/2014/main" id="{93385B32-4F7A-72B1-012B-4609C02E2BB0}"/>
              </a:ext>
            </a:extLst>
          </p:cNvPr>
          <p:cNvSpPr txBox="1"/>
          <p:nvPr/>
        </p:nvSpPr>
        <p:spPr>
          <a:xfrm>
            <a:off x="1406768" y="8140929"/>
            <a:ext cx="5638800"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CRONOGRAMA</a:t>
            </a:r>
          </a:p>
        </p:txBody>
      </p:sp>
      <p:sp>
        <p:nvSpPr>
          <p:cNvPr id="12" name="CaixaDeTexto 11">
            <a:extLst>
              <a:ext uri="{FF2B5EF4-FFF2-40B4-BE49-F238E27FC236}">
                <a16:creationId xmlns:a16="http://schemas.microsoft.com/office/drawing/2014/main" id="{D10FAD85-FDCF-F4F0-88EB-46E5647A791B}"/>
              </a:ext>
            </a:extLst>
          </p:cNvPr>
          <p:cNvSpPr txBox="1"/>
          <p:nvPr/>
        </p:nvSpPr>
        <p:spPr>
          <a:xfrm>
            <a:off x="1406768" y="8910370"/>
            <a:ext cx="9378464" cy="461665"/>
          </a:xfrm>
          <a:prstGeom prst="rect">
            <a:avLst/>
          </a:prstGeom>
          <a:noFill/>
        </p:spPr>
        <p:txBody>
          <a:bodyPr wrap="square" rtlCol="0">
            <a:spAutoFit/>
          </a:bodyPr>
          <a:lstStyle/>
          <a:p>
            <a:r>
              <a:rPr lang="es-ES" sz="2400" dirty="0">
                <a:solidFill>
                  <a:schemeClr val="accent3">
                    <a:lumMod val="50000"/>
                  </a:schemeClr>
                </a:solidFill>
                <a:latin typeface="Arial" panose="020B0604020202020204" pitchFamily="34" charset="0"/>
                <a:cs typeface="Arial" panose="020B0604020202020204" pitchFamily="34" charset="0"/>
              </a:rPr>
              <a:t>Detalle de los pasos y acciones de la metodología.</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graphicFrame>
        <p:nvGraphicFramePr>
          <p:cNvPr id="13" name="Tabela 13">
            <a:extLst>
              <a:ext uri="{FF2B5EF4-FFF2-40B4-BE49-F238E27FC236}">
                <a16:creationId xmlns:a16="http://schemas.microsoft.com/office/drawing/2014/main" id="{E1735119-38D8-EED6-D983-4195F936D752}"/>
              </a:ext>
            </a:extLst>
          </p:cNvPr>
          <p:cNvGraphicFramePr>
            <a:graphicFrameLocks noGrp="1"/>
          </p:cNvGraphicFramePr>
          <p:nvPr>
            <p:extLst>
              <p:ext uri="{D42A27DB-BD31-4B8C-83A1-F6EECF244321}">
                <p14:modId xmlns:p14="http://schemas.microsoft.com/office/powerpoint/2010/main" val="1701558967"/>
              </p:ext>
            </p:extLst>
          </p:nvPr>
        </p:nvGraphicFramePr>
        <p:xfrm>
          <a:off x="1406768" y="9796727"/>
          <a:ext cx="9378464" cy="4836930"/>
        </p:xfrm>
        <a:graphic>
          <a:graphicData uri="http://schemas.openxmlformats.org/drawingml/2006/table">
            <a:tbl>
              <a:tblPr firstRow="1" bandRow="1">
                <a:tableStyleId>{5C22544A-7EE6-4342-B048-85BDC9FD1C3A}</a:tableStyleId>
              </a:tblPr>
              <a:tblGrid>
                <a:gridCol w="3078788">
                  <a:extLst>
                    <a:ext uri="{9D8B030D-6E8A-4147-A177-3AD203B41FA5}">
                      <a16:colId xmlns:a16="http://schemas.microsoft.com/office/drawing/2014/main" val="485361073"/>
                    </a:ext>
                  </a:extLst>
                </a:gridCol>
                <a:gridCol w="3078788">
                  <a:extLst>
                    <a:ext uri="{9D8B030D-6E8A-4147-A177-3AD203B41FA5}">
                      <a16:colId xmlns:a16="http://schemas.microsoft.com/office/drawing/2014/main" val="3552268104"/>
                    </a:ext>
                  </a:extLst>
                </a:gridCol>
                <a:gridCol w="3220888">
                  <a:extLst>
                    <a:ext uri="{9D8B030D-6E8A-4147-A177-3AD203B41FA5}">
                      <a16:colId xmlns:a16="http://schemas.microsoft.com/office/drawing/2014/main" val="3718523022"/>
                    </a:ext>
                  </a:extLst>
                </a:gridCol>
              </a:tblGrid>
              <a:tr h="967386">
                <a:tc>
                  <a:txBody>
                    <a:bodyPr/>
                    <a:lstStyle/>
                    <a:p>
                      <a:pPr algn="ctr"/>
                      <a:r>
                        <a:rPr lang="pt-BR" b="0" dirty="0">
                          <a:latin typeface="Arial Black" panose="020B0A04020102020204" pitchFamily="34" charset="0"/>
                          <a:cs typeface="Arial" panose="020B0604020202020204" pitchFamily="34" charset="0"/>
                        </a:rPr>
                        <a:t>ETAPA</a:t>
                      </a:r>
                    </a:p>
                  </a:txBody>
                  <a:tcPr anchor="ctr">
                    <a:solidFill>
                      <a:schemeClr val="accent6"/>
                    </a:solidFill>
                  </a:tcPr>
                </a:tc>
                <a:tc>
                  <a:txBody>
                    <a:bodyPr/>
                    <a:lstStyle/>
                    <a:p>
                      <a:pPr algn="ctr"/>
                      <a:r>
                        <a:rPr lang="pt-BR" b="0" dirty="0">
                          <a:latin typeface="Arial Black" panose="020B0A04020102020204" pitchFamily="34" charset="0"/>
                          <a:cs typeface="Arial" panose="020B0604020202020204" pitchFamily="34" charset="0"/>
                        </a:rPr>
                        <a:t>INICIO</a:t>
                      </a:r>
                    </a:p>
                  </a:txBody>
                  <a:tcPr anchor="ctr">
                    <a:solidFill>
                      <a:schemeClr val="accent6"/>
                    </a:solidFill>
                  </a:tcPr>
                </a:tc>
                <a:tc>
                  <a:txBody>
                    <a:bodyPr/>
                    <a:lstStyle/>
                    <a:p>
                      <a:pPr algn="ctr"/>
                      <a:r>
                        <a:rPr lang="pt-BR" b="0" dirty="0">
                          <a:latin typeface="Arial Black" panose="020B0A04020102020204" pitchFamily="34" charset="0"/>
                          <a:cs typeface="Arial" panose="020B0604020202020204" pitchFamily="34" charset="0"/>
                        </a:rPr>
                        <a:t>CONCLUSIÓN</a:t>
                      </a:r>
                    </a:p>
                  </a:txBody>
                  <a:tcPr anchor="ctr">
                    <a:solidFill>
                      <a:schemeClr val="accent6"/>
                    </a:solidFill>
                  </a:tcPr>
                </a:tc>
                <a:extLst>
                  <a:ext uri="{0D108BD9-81ED-4DB2-BD59-A6C34878D82A}">
                    <a16:rowId xmlns:a16="http://schemas.microsoft.com/office/drawing/2014/main" val="3795757479"/>
                  </a:ext>
                </a:extLst>
              </a:tr>
              <a:tr h="967386">
                <a:tc>
                  <a:txBody>
                    <a:bodyPr/>
                    <a:lstStyle/>
                    <a:p>
                      <a:pPr algn="ctr"/>
                      <a:r>
                        <a:rPr lang="pt-BR" dirty="0" err="1">
                          <a:latin typeface="Arial" panose="020B0604020202020204" pitchFamily="34" charset="0"/>
                          <a:cs typeface="Arial" panose="020B0604020202020204" pitchFamily="34" charset="0"/>
                        </a:rPr>
                        <a:t>Identificación</a:t>
                      </a:r>
                      <a:r>
                        <a:rPr lang="pt-BR" dirty="0">
                          <a:latin typeface="Arial" panose="020B0604020202020204" pitchFamily="34" charset="0"/>
                          <a:cs typeface="Arial" panose="020B0604020202020204" pitchFamily="34" charset="0"/>
                        </a:rPr>
                        <a:t> de áreas críticas</a:t>
                      </a:r>
                    </a:p>
                  </a:txBody>
                  <a:tcPr anchor="ctr">
                    <a:solidFill>
                      <a:schemeClr val="bg1"/>
                    </a:solidFill>
                  </a:tcPr>
                </a:tc>
                <a:tc>
                  <a:txBody>
                    <a:bodyPr/>
                    <a:lstStyle/>
                    <a:p>
                      <a:pPr algn="ctr"/>
                      <a:r>
                        <a:rPr lang="pt-BR" dirty="0" err="1">
                          <a:latin typeface="Arial" panose="020B0604020202020204" pitchFamily="34" charset="0"/>
                          <a:cs typeface="Arial" panose="020B0604020202020204" pitchFamily="34" charset="0"/>
                        </a:rPr>
                        <a:t>Ene</a:t>
                      </a:r>
                      <a:r>
                        <a:rPr lang="pt-BR" dirty="0">
                          <a:latin typeface="Arial" panose="020B0604020202020204" pitchFamily="34" charset="0"/>
                          <a:cs typeface="Arial" panose="020B0604020202020204" pitchFamily="34" charset="0"/>
                        </a:rPr>
                        <a:t>/2023</a:t>
                      </a:r>
                    </a:p>
                  </a:txBody>
                  <a:tcPr anchor="ctr">
                    <a:solidFill>
                      <a:schemeClr val="bg1"/>
                    </a:solidFill>
                  </a:tcPr>
                </a:tc>
                <a:tc>
                  <a:txBody>
                    <a:bodyPr/>
                    <a:lstStyle/>
                    <a:p>
                      <a:pPr algn="ctr"/>
                      <a:r>
                        <a:rPr lang="pt-BR" dirty="0" err="1">
                          <a:latin typeface="Arial" panose="020B0604020202020204" pitchFamily="34" charset="0"/>
                          <a:cs typeface="Arial" panose="020B0604020202020204" pitchFamily="34" charset="0"/>
                        </a:rPr>
                        <a:t>Feb</a:t>
                      </a:r>
                      <a:r>
                        <a:rPr lang="pt-BR" dirty="0">
                          <a:latin typeface="Arial" panose="020B0604020202020204" pitchFamily="34" charset="0"/>
                          <a:cs typeface="Arial" panose="020B0604020202020204" pitchFamily="34" charset="0"/>
                        </a:rPr>
                        <a:t>/2023</a:t>
                      </a:r>
                    </a:p>
                  </a:txBody>
                  <a:tcPr anchor="ctr">
                    <a:solidFill>
                      <a:schemeClr val="bg1"/>
                    </a:solidFill>
                  </a:tcPr>
                </a:tc>
                <a:extLst>
                  <a:ext uri="{0D108BD9-81ED-4DB2-BD59-A6C34878D82A}">
                    <a16:rowId xmlns:a16="http://schemas.microsoft.com/office/drawing/2014/main" val="412077356"/>
                  </a:ext>
                </a:extLst>
              </a:tr>
              <a:tr h="967386">
                <a:tc>
                  <a:txBody>
                    <a:bodyPr/>
                    <a:lstStyle/>
                    <a:p>
                      <a:pPr algn="ctr"/>
                      <a:r>
                        <a:rPr lang="pt-BR" dirty="0" err="1">
                          <a:latin typeface="Arial" panose="020B0604020202020204" pitchFamily="34" charset="0"/>
                          <a:cs typeface="Arial" panose="020B0604020202020204" pitchFamily="34" charset="0"/>
                        </a:rPr>
                        <a:t>Mapeo</a:t>
                      </a:r>
                      <a:r>
                        <a:rPr lang="pt-BR" dirty="0">
                          <a:latin typeface="Arial" panose="020B0604020202020204" pitchFamily="34" charset="0"/>
                          <a:cs typeface="Arial" panose="020B0604020202020204" pitchFamily="34" charset="0"/>
                        </a:rPr>
                        <a:t> de indicadores</a:t>
                      </a:r>
                    </a:p>
                  </a:txBody>
                  <a:tcPr anchor="ctr">
                    <a:solidFill>
                      <a:schemeClr val="bg2"/>
                    </a:solidFill>
                  </a:tcPr>
                </a:tc>
                <a:tc>
                  <a:txBody>
                    <a:bodyPr/>
                    <a:lstStyle/>
                    <a:p>
                      <a:pPr algn="ctr"/>
                      <a:r>
                        <a:rPr lang="pt-BR" dirty="0">
                          <a:latin typeface="Arial" panose="020B0604020202020204" pitchFamily="34" charset="0"/>
                          <a:cs typeface="Arial" panose="020B0604020202020204" pitchFamily="34" charset="0"/>
                        </a:rPr>
                        <a:t>Mar/2023</a:t>
                      </a:r>
                    </a:p>
                  </a:txBody>
                  <a:tcPr anchor="ctr">
                    <a:solidFill>
                      <a:schemeClr val="bg2"/>
                    </a:solidFill>
                  </a:tcPr>
                </a:tc>
                <a:tc>
                  <a:txBody>
                    <a:bodyPr/>
                    <a:lstStyle/>
                    <a:p>
                      <a:pPr algn="ctr"/>
                      <a:r>
                        <a:rPr lang="pt-BR" dirty="0" err="1">
                          <a:latin typeface="Arial" panose="020B0604020202020204" pitchFamily="34" charset="0"/>
                          <a:cs typeface="Arial" panose="020B0604020202020204" pitchFamily="34" charset="0"/>
                        </a:rPr>
                        <a:t>Mayo</a:t>
                      </a:r>
                      <a:r>
                        <a:rPr lang="pt-BR" dirty="0">
                          <a:latin typeface="Arial" panose="020B0604020202020204" pitchFamily="34" charset="0"/>
                          <a:cs typeface="Arial" panose="020B0604020202020204" pitchFamily="34" charset="0"/>
                        </a:rPr>
                        <a:t>/2023</a:t>
                      </a:r>
                    </a:p>
                  </a:txBody>
                  <a:tcPr anchor="ctr">
                    <a:solidFill>
                      <a:schemeClr val="bg2"/>
                    </a:solidFill>
                  </a:tcPr>
                </a:tc>
                <a:extLst>
                  <a:ext uri="{0D108BD9-81ED-4DB2-BD59-A6C34878D82A}">
                    <a16:rowId xmlns:a16="http://schemas.microsoft.com/office/drawing/2014/main" val="3919803477"/>
                  </a:ext>
                </a:extLst>
              </a:tr>
              <a:tr h="967386">
                <a:tc>
                  <a:txBody>
                    <a:bodyPr/>
                    <a:lstStyle/>
                    <a:p>
                      <a:pPr algn="ctr"/>
                      <a:r>
                        <a:rPr lang="pt-BR" dirty="0" err="1">
                          <a:latin typeface="Arial" panose="020B0604020202020204" pitchFamily="34" charset="0"/>
                          <a:cs typeface="Arial" panose="020B0604020202020204" pitchFamily="34" charset="0"/>
                        </a:rPr>
                        <a:t>Recolección</a:t>
                      </a:r>
                      <a:r>
                        <a:rPr lang="pt-BR" dirty="0">
                          <a:latin typeface="Arial" panose="020B0604020202020204" pitchFamily="34" charset="0"/>
                          <a:cs typeface="Arial" panose="020B0604020202020204" pitchFamily="34" charset="0"/>
                        </a:rPr>
                        <a:t> de </a:t>
                      </a:r>
                      <a:r>
                        <a:rPr lang="pt-BR" dirty="0" err="1">
                          <a:latin typeface="Arial" panose="020B0604020202020204" pitchFamily="34" charset="0"/>
                          <a:cs typeface="Arial" panose="020B0604020202020204" pitchFamily="34" charset="0"/>
                        </a:rPr>
                        <a:t>datos</a:t>
                      </a:r>
                      <a:endParaRPr lang="pt-BR" dirty="0">
                        <a:latin typeface="Arial" panose="020B0604020202020204" pitchFamily="34" charset="0"/>
                        <a:cs typeface="Arial" panose="020B0604020202020204" pitchFamily="34" charset="0"/>
                      </a:endParaRPr>
                    </a:p>
                  </a:txBody>
                  <a:tcPr anchor="ctr">
                    <a:solidFill>
                      <a:schemeClr val="bg1"/>
                    </a:solidFill>
                  </a:tcPr>
                </a:tc>
                <a:tc>
                  <a:txBody>
                    <a:bodyPr/>
                    <a:lstStyle/>
                    <a:p>
                      <a:pPr algn="ctr"/>
                      <a:r>
                        <a:rPr lang="pt-BR" dirty="0" err="1">
                          <a:latin typeface="Arial" panose="020B0604020202020204" pitchFamily="34" charset="0"/>
                          <a:cs typeface="Arial" panose="020B0604020202020204" pitchFamily="34" charset="0"/>
                        </a:rPr>
                        <a:t>Jun</a:t>
                      </a:r>
                      <a:r>
                        <a:rPr lang="pt-BR" dirty="0">
                          <a:latin typeface="Arial" panose="020B0604020202020204" pitchFamily="34" charset="0"/>
                          <a:cs typeface="Arial" panose="020B0604020202020204" pitchFamily="34" charset="0"/>
                        </a:rPr>
                        <a:t>/2023</a:t>
                      </a:r>
                    </a:p>
                  </a:txBody>
                  <a:tcPr anchor="ctr">
                    <a:solidFill>
                      <a:schemeClr val="bg1"/>
                    </a:solidFill>
                  </a:tcPr>
                </a:tc>
                <a:tc>
                  <a:txBody>
                    <a:bodyPr/>
                    <a:lstStyle/>
                    <a:p>
                      <a:pPr algn="ctr"/>
                      <a:r>
                        <a:rPr lang="pt-BR" dirty="0" err="1">
                          <a:latin typeface="Arial" panose="020B0604020202020204" pitchFamily="34" charset="0"/>
                          <a:cs typeface="Arial" panose="020B0604020202020204" pitchFamily="34" charset="0"/>
                        </a:rPr>
                        <a:t>Sept</a:t>
                      </a:r>
                      <a:r>
                        <a:rPr lang="pt-BR" dirty="0">
                          <a:latin typeface="Arial" panose="020B0604020202020204" pitchFamily="34" charset="0"/>
                          <a:cs typeface="Arial" panose="020B0604020202020204" pitchFamily="34" charset="0"/>
                        </a:rPr>
                        <a:t>/2023</a:t>
                      </a:r>
                    </a:p>
                  </a:txBody>
                  <a:tcPr anchor="ctr">
                    <a:solidFill>
                      <a:schemeClr val="bg1"/>
                    </a:solidFill>
                  </a:tcPr>
                </a:tc>
                <a:extLst>
                  <a:ext uri="{0D108BD9-81ED-4DB2-BD59-A6C34878D82A}">
                    <a16:rowId xmlns:a16="http://schemas.microsoft.com/office/drawing/2014/main" val="2532669739"/>
                  </a:ext>
                </a:extLst>
              </a:tr>
              <a:tr h="967386">
                <a:tc>
                  <a:txBody>
                    <a:bodyPr/>
                    <a:lstStyle/>
                    <a:p>
                      <a:pPr algn="ctr"/>
                      <a:r>
                        <a:rPr lang="pt-BR" dirty="0" err="1">
                          <a:latin typeface="Arial" panose="020B0604020202020204" pitchFamily="34" charset="0"/>
                          <a:cs typeface="Arial" panose="020B0604020202020204" pitchFamily="34" charset="0"/>
                        </a:rPr>
                        <a:t>Análisis</a:t>
                      </a:r>
                      <a:r>
                        <a:rPr lang="pt-BR" dirty="0">
                          <a:latin typeface="Arial" panose="020B0604020202020204" pitchFamily="34" charset="0"/>
                          <a:cs typeface="Arial" panose="020B0604020202020204" pitchFamily="34" charset="0"/>
                        </a:rPr>
                        <a:t> e informes</a:t>
                      </a:r>
                    </a:p>
                  </a:txBody>
                  <a:tcPr anchor="ctr">
                    <a:solidFill>
                      <a:schemeClr val="bg2"/>
                    </a:solidFill>
                  </a:tcPr>
                </a:tc>
                <a:tc>
                  <a:txBody>
                    <a:bodyPr/>
                    <a:lstStyle/>
                    <a:p>
                      <a:pPr algn="ctr"/>
                      <a:r>
                        <a:rPr lang="pt-BR" dirty="0" err="1">
                          <a:latin typeface="Arial" panose="020B0604020202020204" pitchFamily="34" charset="0"/>
                          <a:cs typeface="Arial" panose="020B0604020202020204" pitchFamily="34" charset="0"/>
                        </a:rPr>
                        <a:t>Oct</a:t>
                      </a:r>
                      <a:r>
                        <a:rPr lang="pt-BR" dirty="0">
                          <a:latin typeface="Arial" panose="020B0604020202020204" pitchFamily="34" charset="0"/>
                          <a:cs typeface="Arial" panose="020B0604020202020204" pitchFamily="34" charset="0"/>
                        </a:rPr>
                        <a:t>/2023</a:t>
                      </a:r>
                    </a:p>
                  </a:txBody>
                  <a:tcPr anchor="ctr">
                    <a:solidFill>
                      <a:schemeClr val="bg2"/>
                    </a:solidFill>
                  </a:tcPr>
                </a:tc>
                <a:tc>
                  <a:txBody>
                    <a:bodyPr/>
                    <a:lstStyle/>
                    <a:p>
                      <a:pPr algn="ctr"/>
                      <a:r>
                        <a:rPr lang="pt-BR" dirty="0" err="1">
                          <a:latin typeface="Arial" panose="020B0604020202020204" pitchFamily="34" charset="0"/>
                          <a:cs typeface="Arial" panose="020B0604020202020204" pitchFamily="34" charset="0"/>
                        </a:rPr>
                        <a:t>Nov</a:t>
                      </a:r>
                      <a:r>
                        <a:rPr lang="pt-BR" dirty="0">
                          <a:latin typeface="Arial" panose="020B0604020202020204" pitchFamily="34" charset="0"/>
                          <a:cs typeface="Arial" panose="020B0604020202020204" pitchFamily="34" charset="0"/>
                        </a:rPr>
                        <a:t>/2023</a:t>
                      </a:r>
                    </a:p>
                  </a:txBody>
                  <a:tcPr anchor="ctr">
                    <a:solidFill>
                      <a:schemeClr val="bg2"/>
                    </a:solidFill>
                  </a:tcPr>
                </a:tc>
                <a:extLst>
                  <a:ext uri="{0D108BD9-81ED-4DB2-BD59-A6C34878D82A}">
                    <a16:rowId xmlns:a16="http://schemas.microsoft.com/office/drawing/2014/main" val="2433708538"/>
                  </a:ext>
                </a:extLst>
              </a:tr>
            </a:tbl>
          </a:graphicData>
        </a:graphic>
      </p:graphicFrame>
      <p:pic>
        <p:nvPicPr>
          <p:cNvPr id="2" name="Imagem 1" descr="Logotipo&#10;&#10;Descrição gerada automaticamente">
            <a:extLst>
              <a:ext uri="{FF2B5EF4-FFF2-40B4-BE49-F238E27FC236}">
                <a16:creationId xmlns:a16="http://schemas.microsoft.com/office/drawing/2014/main" id="{E126B102-AF7F-9C71-33CD-C479C25E8C9C}"/>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3174081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a:extLst>
              <a:ext uri="{FF2B5EF4-FFF2-40B4-BE49-F238E27FC236}">
                <a16:creationId xmlns:a16="http://schemas.microsoft.com/office/drawing/2014/main" id="{C09E50DB-6208-AD4A-7D14-4F08AD796B46}"/>
              </a:ext>
            </a:extLst>
          </p:cNvPr>
          <p:cNvSpPr/>
          <p:nvPr/>
        </p:nvSpPr>
        <p:spPr>
          <a:xfrm>
            <a:off x="0" y="3389086"/>
            <a:ext cx="12192000" cy="81280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Retângulo 2">
            <a:extLst>
              <a:ext uri="{FF2B5EF4-FFF2-40B4-BE49-F238E27FC236}">
                <a16:creationId xmlns:a16="http://schemas.microsoft.com/office/drawing/2014/main" id="{0701C9D7-7D73-0D38-B728-2A2FC3A33A9D}"/>
              </a:ext>
            </a:extLst>
          </p:cNvPr>
          <p:cNvSpPr/>
          <p:nvPr/>
        </p:nvSpPr>
        <p:spPr>
          <a:xfrm rot="20996787">
            <a:off x="2148626" y="3063641"/>
            <a:ext cx="557780" cy="86990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5" name="Gráfico 4" descr="Estrela com preenchimento sólido">
            <a:extLst>
              <a:ext uri="{FF2B5EF4-FFF2-40B4-BE49-F238E27FC236}">
                <a16:creationId xmlns:a16="http://schemas.microsoft.com/office/drawing/2014/main" id="{788D1407-7106-E656-152D-83D60F0E86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50615" y="8190265"/>
            <a:ext cx="1080000" cy="1080000"/>
          </a:xfrm>
          <a:prstGeom prst="rect">
            <a:avLst/>
          </a:prstGeom>
        </p:spPr>
      </p:pic>
      <p:pic>
        <p:nvPicPr>
          <p:cNvPr id="7" name="Gráfico 6" descr="Água com preenchimento sólido">
            <a:extLst>
              <a:ext uri="{FF2B5EF4-FFF2-40B4-BE49-F238E27FC236}">
                <a16:creationId xmlns:a16="http://schemas.microsoft.com/office/drawing/2014/main" id="{E59413AB-8891-92A8-2989-54D1B98BD8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50616" y="6984345"/>
            <a:ext cx="1080000" cy="1080000"/>
          </a:xfrm>
          <a:prstGeom prst="rect">
            <a:avLst/>
          </a:prstGeom>
        </p:spPr>
      </p:pic>
      <p:pic>
        <p:nvPicPr>
          <p:cNvPr id="9" name="Gráfico 8" descr="Homem com preenchimento sólido">
            <a:extLst>
              <a:ext uri="{FF2B5EF4-FFF2-40B4-BE49-F238E27FC236}">
                <a16:creationId xmlns:a16="http://schemas.microsoft.com/office/drawing/2014/main" id="{39103345-F746-C10D-5BF5-8AB41C5937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650615" y="4307358"/>
            <a:ext cx="1080000" cy="1080000"/>
          </a:xfrm>
          <a:prstGeom prst="rect">
            <a:avLst/>
          </a:prstGeom>
        </p:spPr>
      </p:pic>
      <p:pic>
        <p:nvPicPr>
          <p:cNvPr id="11" name="Gráfico 10" descr="Mulher com preenchimento sólido">
            <a:extLst>
              <a:ext uri="{FF2B5EF4-FFF2-40B4-BE49-F238E27FC236}">
                <a16:creationId xmlns:a16="http://schemas.microsoft.com/office/drawing/2014/main" id="{8A6259B3-3174-4BC2-F243-1D0349FC06B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650615" y="5656947"/>
            <a:ext cx="1080000" cy="1080000"/>
          </a:xfrm>
          <a:prstGeom prst="rect">
            <a:avLst/>
          </a:prstGeom>
        </p:spPr>
      </p:pic>
      <p:pic>
        <p:nvPicPr>
          <p:cNvPr id="12" name="Gráfico 11" descr="Estrela com preenchimento sólido">
            <a:extLst>
              <a:ext uri="{FF2B5EF4-FFF2-40B4-BE49-F238E27FC236}">
                <a16:creationId xmlns:a16="http://schemas.microsoft.com/office/drawing/2014/main" id="{A4FA3724-2A53-95BF-4A04-38C82228260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5874" y="8190265"/>
            <a:ext cx="1080000" cy="1080000"/>
          </a:xfrm>
          <a:prstGeom prst="rect">
            <a:avLst/>
          </a:prstGeom>
        </p:spPr>
      </p:pic>
      <p:pic>
        <p:nvPicPr>
          <p:cNvPr id="13" name="Gráfico 12" descr="Água com preenchimento sólido">
            <a:extLst>
              <a:ext uri="{FF2B5EF4-FFF2-40B4-BE49-F238E27FC236}">
                <a16:creationId xmlns:a16="http://schemas.microsoft.com/office/drawing/2014/main" id="{5E476953-BA41-D648-03B6-594D042442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5875" y="6982548"/>
            <a:ext cx="1080000" cy="1080000"/>
          </a:xfrm>
          <a:prstGeom prst="rect">
            <a:avLst/>
          </a:prstGeom>
        </p:spPr>
      </p:pic>
      <p:pic>
        <p:nvPicPr>
          <p:cNvPr id="14" name="Gráfico 13" descr="Homem com preenchimento sólido">
            <a:extLst>
              <a:ext uri="{FF2B5EF4-FFF2-40B4-BE49-F238E27FC236}">
                <a16:creationId xmlns:a16="http://schemas.microsoft.com/office/drawing/2014/main" id="{87D51018-43F9-DB07-0616-5CBAFAA734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5874" y="4307358"/>
            <a:ext cx="1080000" cy="1080000"/>
          </a:xfrm>
          <a:prstGeom prst="rect">
            <a:avLst/>
          </a:prstGeom>
        </p:spPr>
      </p:pic>
      <p:pic>
        <p:nvPicPr>
          <p:cNvPr id="15" name="Gráfico 14" descr="Mulher com preenchimento sólido">
            <a:extLst>
              <a:ext uri="{FF2B5EF4-FFF2-40B4-BE49-F238E27FC236}">
                <a16:creationId xmlns:a16="http://schemas.microsoft.com/office/drawing/2014/main" id="{73368142-E708-41CE-3236-159DBFCFDC5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75874" y="5656947"/>
            <a:ext cx="1080000" cy="1080000"/>
          </a:xfrm>
          <a:prstGeom prst="rect">
            <a:avLst/>
          </a:prstGeom>
        </p:spPr>
      </p:pic>
      <p:pic>
        <p:nvPicPr>
          <p:cNvPr id="16" name="Gráfico 15" descr="Estrela com preenchimento sólido">
            <a:extLst>
              <a:ext uri="{FF2B5EF4-FFF2-40B4-BE49-F238E27FC236}">
                <a16:creationId xmlns:a16="http://schemas.microsoft.com/office/drawing/2014/main" id="{E88A63C4-CAD0-6F07-C091-072D234A1E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26392" y="8190265"/>
            <a:ext cx="1080000" cy="1080000"/>
          </a:xfrm>
          <a:prstGeom prst="rect">
            <a:avLst/>
          </a:prstGeom>
        </p:spPr>
      </p:pic>
      <p:pic>
        <p:nvPicPr>
          <p:cNvPr id="17" name="Gráfico 16" descr="Água com preenchimento sólido">
            <a:extLst>
              <a:ext uri="{FF2B5EF4-FFF2-40B4-BE49-F238E27FC236}">
                <a16:creationId xmlns:a16="http://schemas.microsoft.com/office/drawing/2014/main" id="{088AA864-1836-FE97-4E40-2DB544300B2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26393" y="6982548"/>
            <a:ext cx="1080000" cy="1080000"/>
          </a:xfrm>
          <a:prstGeom prst="rect">
            <a:avLst/>
          </a:prstGeom>
        </p:spPr>
      </p:pic>
      <p:pic>
        <p:nvPicPr>
          <p:cNvPr id="18" name="Gráfico 17" descr="Homem com preenchimento sólido">
            <a:extLst>
              <a:ext uri="{FF2B5EF4-FFF2-40B4-BE49-F238E27FC236}">
                <a16:creationId xmlns:a16="http://schemas.microsoft.com/office/drawing/2014/main" id="{96DF5042-4798-B783-EDDF-06D6510A0F2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26392" y="4307358"/>
            <a:ext cx="1080000" cy="1080000"/>
          </a:xfrm>
          <a:prstGeom prst="rect">
            <a:avLst/>
          </a:prstGeom>
        </p:spPr>
      </p:pic>
      <p:pic>
        <p:nvPicPr>
          <p:cNvPr id="19" name="Gráfico 18" descr="Mulher com preenchimento sólido">
            <a:extLst>
              <a:ext uri="{FF2B5EF4-FFF2-40B4-BE49-F238E27FC236}">
                <a16:creationId xmlns:a16="http://schemas.microsoft.com/office/drawing/2014/main" id="{8198B8CD-1105-B925-BD7C-618EEEEF277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26392" y="5656947"/>
            <a:ext cx="1080000" cy="1080000"/>
          </a:xfrm>
          <a:prstGeom prst="rect">
            <a:avLst/>
          </a:prstGeom>
        </p:spPr>
      </p:pic>
      <p:pic>
        <p:nvPicPr>
          <p:cNvPr id="40" name="Gráfico 39" descr="Estrela com preenchimento sólido">
            <a:extLst>
              <a:ext uri="{FF2B5EF4-FFF2-40B4-BE49-F238E27FC236}">
                <a16:creationId xmlns:a16="http://schemas.microsoft.com/office/drawing/2014/main" id="{B748C85D-F177-35A9-278D-5824D1F038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1133" y="8190265"/>
            <a:ext cx="1080000" cy="1080000"/>
          </a:xfrm>
          <a:prstGeom prst="rect">
            <a:avLst/>
          </a:prstGeom>
        </p:spPr>
      </p:pic>
      <p:pic>
        <p:nvPicPr>
          <p:cNvPr id="41" name="Gráfico 40" descr="Água com preenchimento sólido">
            <a:extLst>
              <a:ext uri="{FF2B5EF4-FFF2-40B4-BE49-F238E27FC236}">
                <a16:creationId xmlns:a16="http://schemas.microsoft.com/office/drawing/2014/main" id="{E5B421FB-E515-A4B7-6354-8E396C3A227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1134" y="6982548"/>
            <a:ext cx="1080000" cy="1080000"/>
          </a:xfrm>
          <a:prstGeom prst="rect">
            <a:avLst/>
          </a:prstGeom>
        </p:spPr>
      </p:pic>
      <p:pic>
        <p:nvPicPr>
          <p:cNvPr id="42" name="Gráfico 41" descr="Homem com preenchimento sólido">
            <a:extLst>
              <a:ext uri="{FF2B5EF4-FFF2-40B4-BE49-F238E27FC236}">
                <a16:creationId xmlns:a16="http://schemas.microsoft.com/office/drawing/2014/main" id="{3C4901D4-4039-A9CF-2B88-918E38CE2EA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01133" y="4307358"/>
            <a:ext cx="1080000" cy="1080000"/>
          </a:xfrm>
          <a:prstGeom prst="rect">
            <a:avLst/>
          </a:prstGeom>
        </p:spPr>
      </p:pic>
      <p:pic>
        <p:nvPicPr>
          <p:cNvPr id="43" name="Gráfico 42" descr="Mulher com preenchimento sólido">
            <a:extLst>
              <a:ext uri="{FF2B5EF4-FFF2-40B4-BE49-F238E27FC236}">
                <a16:creationId xmlns:a16="http://schemas.microsoft.com/office/drawing/2014/main" id="{73A00AB1-AE85-73B3-43EB-244ABBFEBF2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01133" y="5656947"/>
            <a:ext cx="1080000" cy="1080000"/>
          </a:xfrm>
          <a:prstGeom prst="rect">
            <a:avLst/>
          </a:prstGeom>
        </p:spPr>
      </p:pic>
      <p:pic>
        <p:nvPicPr>
          <p:cNvPr id="44" name="Gráfico 43" descr="Estrela com preenchimento sólido">
            <a:extLst>
              <a:ext uri="{FF2B5EF4-FFF2-40B4-BE49-F238E27FC236}">
                <a16:creationId xmlns:a16="http://schemas.microsoft.com/office/drawing/2014/main" id="{FF390588-CADF-90B9-E939-53C5D7D902E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351649" y="8190265"/>
            <a:ext cx="1080000" cy="1080000"/>
          </a:xfrm>
          <a:prstGeom prst="rect">
            <a:avLst/>
          </a:prstGeom>
        </p:spPr>
      </p:pic>
      <p:pic>
        <p:nvPicPr>
          <p:cNvPr id="45" name="Gráfico 44" descr="Água com preenchimento sólido">
            <a:extLst>
              <a:ext uri="{FF2B5EF4-FFF2-40B4-BE49-F238E27FC236}">
                <a16:creationId xmlns:a16="http://schemas.microsoft.com/office/drawing/2014/main" id="{99A8E72F-8A30-D80D-C7FC-8A00BF3787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51650" y="6982548"/>
            <a:ext cx="1080000" cy="1080000"/>
          </a:xfrm>
          <a:prstGeom prst="rect">
            <a:avLst/>
          </a:prstGeom>
        </p:spPr>
      </p:pic>
      <p:pic>
        <p:nvPicPr>
          <p:cNvPr id="46" name="Gráfico 45" descr="Homem com preenchimento sólido">
            <a:extLst>
              <a:ext uri="{FF2B5EF4-FFF2-40B4-BE49-F238E27FC236}">
                <a16:creationId xmlns:a16="http://schemas.microsoft.com/office/drawing/2014/main" id="{6208A751-160F-4321-8BD4-F03CAAEB883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351649" y="4307358"/>
            <a:ext cx="1080000" cy="1080000"/>
          </a:xfrm>
          <a:prstGeom prst="rect">
            <a:avLst/>
          </a:prstGeom>
        </p:spPr>
      </p:pic>
      <p:pic>
        <p:nvPicPr>
          <p:cNvPr id="47" name="Gráfico 46" descr="Mulher com preenchimento sólido">
            <a:extLst>
              <a:ext uri="{FF2B5EF4-FFF2-40B4-BE49-F238E27FC236}">
                <a16:creationId xmlns:a16="http://schemas.microsoft.com/office/drawing/2014/main" id="{A75C2FC7-486D-77CA-10E2-837C5AC97B4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51649" y="5656947"/>
            <a:ext cx="1080000" cy="1080000"/>
          </a:xfrm>
          <a:prstGeom prst="rect">
            <a:avLst/>
          </a:prstGeom>
        </p:spPr>
      </p:pic>
      <p:sp>
        <p:nvSpPr>
          <p:cNvPr id="48" name="CaixaDeTexto 47">
            <a:extLst>
              <a:ext uri="{FF2B5EF4-FFF2-40B4-BE49-F238E27FC236}">
                <a16:creationId xmlns:a16="http://schemas.microsoft.com/office/drawing/2014/main" id="{B157307C-E048-A9E0-B909-EE2D06A9A2B7}"/>
              </a:ext>
            </a:extLst>
          </p:cNvPr>
          <p:cNvSpPr txBox="1"/>
          <p:nvPr/>
        </p:nvSpPr>
        <p:spPr>
          <a:xfrm>
            <a:off x="8431649" y="4308749"/>
            <a:ext cx="3461413" cy="1077218"/>
          </a:xfrm>
          <a:prstGeom prst="rect">
            <a:avLst/>
          </a:prstGeom>
          <a:noFill/>
        </p:spPr>
        <p:txBody>
          <a:bodyPr wrap="square" anchor="ctr">
            <a:spAutoFit/>
          </a:bodyPr>
          <a:lstStyle/>
          <a:p>
            <a:r>
              <a:rPr lang="pt-BR" sz="3600" dirty="0">
                <a:solidFill>
                  <a:schemeClr val="bg1">
                    <a:lumMod val="95000"/>
                  </a:schemeClr>
                </a:solidFill>
                <a:latin typeface="Arial Black" panose="020B0A04020102020204" pitchFamily="34" charset="0"/>
                <a:cs typeface="Arial" panose="020B0604020202020204" pitchFamily="34" charset="0"/>
              </a:rPr>
              <a:t>80%</a:t>
            </a:r>
          </a:p>
          <a:p>
            <a:r>
              <a:rPr lang="pt-BR" sz="2800" dirty="0" err="1">
                <a:solidFill>
                  <a:schemeClr val="bg1">
                    <a:lumMod val="95000"/>
                  </a:schemeClr>
                </a:solidFill>
                <a:latin typeface="Arial" panose="020B0604020202020204" pitchFamily="34" charset="0"/>
                <a:cs typeface="Arial" panose="020B0604020202020204" pitchFamily="34" charset="0"/>
              </a:rPr>
              <a:t>audiencia</a:t>
            </a:r>
            <a:r>
              <a:rPr lang="pt-BR" sz="2800" dirty="0">
                <a:solidFill>
                  <a:schemeClr val="bg1">
                    <a:lumMod val="95000"/>
                  </a:schemeClr>
                </a:solidFill>
                <a:latin typeface="Arial" panose="020B0604020202020204" pitchFamily="34" charset="0"/>
                <a:cs typeface="Arial" panose="020B0604020202020204" pitchFamily="34" charset="0"/>
              </a:rPr>
              <a:t> total</a:t>
            </a:r>
          </a:p>
        </p:txBody>
      </p:sp>
      <p:sp>
        <p:nvSpPr>
          <p:cNvPr id="49" name="CaixaDeTexto 48">
            <a:extLst>
              <a:ext uri="{FF2B5EF4-FFF2-40B4-BE49-F238E27FC236}">
                <a16:creationId xmlns:a16="http://schemas.microsoft.com/office/drawing/2014/main" id="{CF046976-19DD-AE93-4E17-9354A5F787A6}"/>
              </a:ext>
            </a:extLst>
          </p:cNvPr>
          <p:cNvSpPr txBox="1"/>
          <p:nvPr/>
        </p:nvSpPr>
        <p:spPr>
          <a:xfrm>
            <a:off x="8488636" y="8191656"/>
            <a:ext cx="3461413" cy="1077218"/>
          </a:xfrm>
          <a:prstGeom prst="rect">
            <a:avLst/>
          </a:prstGeom>
          <a:noFill/>
        </p:spPr>
        <p:txBody>
          <a:bodyPr wrap="square" anchor="ctr">
            <a:spAutoFit/>
          </a:bodyPr>
          <a:lstStyle/>
          <a:p>
            <a:r>
              <a:rPr lang="pt-BR" sz="3600" dirty="0">
                <a:solidFill>
                  <a:schemeClr val="bg1">
                    <a:lumMod val="95000"/>
                  </a:schemeClr>
                </a:solidFill>
                <a:latin typeface="Arial Black" panose="020B0A04020102020204" pitchFamily="34" charset="0"/>
                <a:cs typeface="Arial" panose="020B0604020202020204" pitchFamily="34" charset="0"/>
              </a:rPr>
              <a:t>80%</a:t>
            </a:r>
          </a:p>
          <a:p>
            <a:r>
              <a:rPr lang="pt-BR" sz="2800" dirty="0" err="1">
                <a:solidFill>
                  <a:schemeClr val="bg1">
                    <a:lumMod val="95000"/>
                  </a:schemeClr>
                </a:solidFill>
                <a:latin typeface="Arial" panose="020B0604020202020204" pitchFamily="34" charset="0"/>
                <a:cs typeface="Arial" panose="020B0604020202020204" pitchFamily="34" charset="0"/>
              </a:rPr>
              <a:t>recomendaron</a:t>
            </a:r>
            <a:endParaRPr lang="pt-BR" sz="2800" dirty="0">
              <a:solidFill>
                <a:schemeClr val="bg1">
                  <a:lumMod val="95000"/>
                </a:schemeClr>
              </a:solidFill>
              <a:latin typeface="Arial" panose="020B0604020202020204" pitchFamily="34" charset="0"/>
              <a:cs typeface="Arial" panose="020B0604020202020204" pitchFamily="34" charset="0"/>
            </a:endParaRPr>
          </a:p>
        </p:txBody>
      </p:sp>
      <p:sp>
        <p:nvSpPr>
          <p:cNvPr id="50" name="CaixaDeTexto 49">
            <a:extLst>
              <a:ext uri="{FF2B5EF4-FFF2-40B4-BE49-F238E27FC236}">
                <a16:creationId xmlns:a16="http://schemas.microsoft.com/office/drawing/2014/main" id="{BAC50031-7B80-358A-6D1D-2933C27AA64A}"/>
              </a:ext>
            </a:extLst>
          </p:cNvPr>
          <p:cNvSpPr txBox="1"/>
          <p:nvPr/>
        </p:nvSpPr>
        <p:spPr>
          <a:xfrm>
            <a:off x="8431649" y="6983939"/>
            <a:ext cx="3461413" cy="1077218"/>
          </a:xfrm>
          <a:prstGeom prst="rect">
            <a:avLst/>
          </a:prstGeom>
          <a:noFill/>
        </p:spPr>
        <p:txBody>
          <a:bodyPr wrap="square" anchor="ctr">
            <a:spAutoFit/>
          </a:bodyPr>
          <a:lstStyle/>
          <a:p>
            <a:r>
              <a:rPr lang="pt-BR" sz="3600" dirty="0">
                <a:solidFill>
                  <a:schemeClr val="bg1">
                    <a:lumMod val="95000"/>
                  </a:schemeClr>
                </a:solidFill>
                <a:latin typeface="Arial Black" panose="020B0A04020102020204" pitchFamily="34" charset="0"/>
                <a:cs typeface="Arial" panose="020B0604020202020204" pitchFamily="34" charset="0"/>
              </a:rPr>
              <a:t>100%</a:t>
            </a:r>
          </a:p>
          <a:p>
            <a:r>
              <a:rPr lang="pt-BR" sz="2800" dirty="0" err="1">
                <a:solidFill>
                  <a:schemeClr val="bg1">
                    <a:lumMod val="95000"/>
                  </a:schemeClr>
                </a:solidFill>
                <a:latin typeface="Arial" panose="020B0604020202020204" pitchFamily="34" charset="0"/>
                <a:cs typeface="Arial" panose="020B0604020202020204" pitchFamily="34" charset="0"/>
              </a:rPr>
              <a:t>vacunados</a:t>
            </a:r>
            <a:endParaRPr lang="pt-BR" sz="3200" dirty="0">
              <a:solidFill>
                <a:schemeClr val="bg1">
                  <a:lumMod val="95000"/>
                </a:schemeClr>
              </a:solidFill>
              <a:latin typeface="Arial" panose="020B0604020202020204" pitchFamily="34" charset="0"/>
              <a:cs typeface="Arial" panose="020B0604020202020204" pitchFamily="34" charset="0"/>
            </a:endParaRPr>
          </a:p>
        </p:txBody>
      </p:sp>
      <p:sp>
        <p:nvSpPr>
          <p:cNvPr id="51" name="CaixaDeTexto 50">
            <a:extLst>
              <a:ext uri="{FF2B5EF4-FFF2-40B4-BE49-F238E27FC236}">
                <a16:creationId xmlns:a16="http://schemas.microsoft.com/office/drawing/2014/main" id="{092C8B07-23BD-901F-824C-11B19B09B7EA}"/>
              </a:ext>
            </a:extLst>
          </p:cNvPr>
          <p:cNvSpPr txBox="1"/>
          <p:nvPr/>
        </p:nvSpPr>
        <p:spPr>
          <a:xfrm>
            <a:off x="8431649" y="5658338"/>
            <a:ext cx="3461413" cy="1077218"/>
          </a:xfrm>
          <a:prstGeom prst="rect">
            <a:avLst/>
          </a:prstGeom>
          <a:noFill/>
        </p:spPr>
        <p:txBody>
          <a:bodyPr wrap="square" anchor="ctr">
            <a:spAutoFit/>
          </a:bodyPr>
          <a:lstStyle/>
          <a:p>
            <a:r>
              <a:rPr lang="pt-BR" sz="3600" dirty="0">
                <a:solidFill>
                  <a:schemeClr val="bg1">
                    <a:lumMod val="95000"/>
                  </a:schemeClr>
                </a:solidFill>
                <a:latin typeface="Arial Black" panose="020B0A04020102020204" pitchFamily="34" charset="0"/>
                <a:cs typeface="Arial" panose="020B0604020202020204" pitchFamily="34" charset="0"/>
              </a:rPr>
              <a:t>60%</a:t>
            </a:r>
          </a:p>
          <a:p>
            <a:r>
              <a:rPr lang="pt-BR" sz="2800" dirty="0" err="1">
                <a:solidFill>
                  <a:schemeClr val="bg1">
                    <a:lumMod val="95000"/>
                  </a:schemeClr>
                </a:solidFill>
                <a:latin typeface="Arial" panose="020B0604020202020204" pitchFamily="34" charset="0"/>
                <a:cs typeface="Arial" panose="020B0604020202020204" pitchFamily="34" charset="0"/>
              </a:rPr>
              <a:t>mujeres</a:t>
            </a:r>
            <a:endParaRPr lang="pt-BR" sz="3200" dirty="0">
              <a:solidFill>
                <a:schemeClr val="bg1">
                  <a:lumMod val="95000"/>
                </a:schemeClr>
              </a:solidFill>
              <a:latin typeface="Arial" panose="020B0604020202020204" pitchFamily="34" charset="0"/>
              <a:cs typeface="Arial" panose="020B0604020202020204" pitchFamily="34" charset="0"/>
            </a:endParaRPr>
          </a:p>
        </p:txBody>
      </p:sp>
      <p:cxnSp>
        <p:nvCxnSpPr>
          <p:cNvPr id="54" name="Conector reto 53">
            <a:extLst>
              <a:ext uri="{FF2B5EF4-FFF2-40B4-BE49-F238E27FC236}">
                <a16:creationId xmlns:a16="http://schemas.microsoft.com/office/drawing/2014/main" id="{E19C659B-1E50-1C3D-AE00-AE5FD9C5C236}"/>
              </a:ext>
            </a:extLst>
          </p:cNvPr>
          <p:cNvCxnSpPr/>
          <p:nvPr/>
        </p:nvCxnSpPr>
        <p:spPr>
          <a:xfrm>
            <a:off x="3708115" y="9658436"/>
            <a:ext cx="759655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5" name="CaixaDeTexto 54">
            <a:extLst>
              <a:ext uri="{FF2B5EF4-FFF2-40B4-BE49-F238E27FC236}">
                <a16:creationId xmlns:a16="http://schemas.microsoft.com/office/drawing/2014/main" id="{1585AE35-8525-729E-B838-74E0361FE116}"/>
              </a:ext>
            </a:extLst>
          </p:cNvPr>
          <p:cNvSpPr txBox="1"/>
          <p:nvPr/>
        </p:nvSpPr>
        <p:spPr>
          <a:xfrm>
            <a:off x="3650615" y="10127482"/>
            <a:ext cx="7439415" cy="830997"/>
          </a:xfrm>
          <a:prstGeom prst="rect">
            <a:avLst/>
          </a:prstGeom>
          <a:noFill/>
        </p:spPr>
        <p:txBody>
          <a:bodyPr wrap="square" rtlCol="0">
            <a:spAutoFit/>
          </a:bodyPr>
          <a:lstStyle/>
          <a:p>
            <a:r>
              <a:rPr lang="es-ES" sz="2400" dirty="0">
                <a:solidFill>
                  <a:schemeClr val="bg1">
                    <a:lumMod val="95000"/>
                  </a:schemeClr>
                </a:solidFill>
                <a:latin typeface="Arial" panose="020B0604020202020204" pitchFamily="34" charset="0"/>
                <a:cs typeface="Arial" panose="020B0604020202020204" pitchFamily="34" charset="0"/>
              </a:rPr>
              <a:t>La encuesta se realizó del 20 de enero al 30 de noviembre de 2023, siguiendo la metodología.</a:t>
            </a:r>
            <a:endParaRPr lang="pt-BR" sz="2400" dirty="0">
              <a:solidFill>
                <a:schemeClr val="bg1">
                  <a:lumMod val="95000"/>
                </a:schemeClr>
              </a:solidFill>
              <a:latin typeface="Arial" panose="020B0604020202020204" pitchFamily="34" charset="0"/>
              <a:cs typeface="Arial" panose="020B0604020202020204" pitchFamily="34" charset="0"/>
            </a:endParaRPr>
          </a:p>
        </p:txBody>
      </p:sp>
      <p:sp>
        <p:nvSpPr>
          <p:cNvPr id="57" name="CaixaDeTexto 56">
            <a:extLst>
              <a:ext uri="{FF2B5EF4-FFF2-40B4-BE49-F238E27FC236}">
                <a16:creationId xmlns:a16="http://schemas.microsoft.com/office/drawing/2014/main" id="{A37A26EF-55FE-FDFC-5EF9-AD17AD863014}"/>
              </a:ext>
            </a:extLst>
          </p:cNvPr>
          <p:cNvSpPr txBox="1"/>
          <p:nvPr/>
        </p:nvSpPr>
        <p:spPr>
          <a:xfrm>
            <a:off x="979715" y="2218529"/>
            <a:ext cx="10110315" cy="769441"/>
          </a:xfrm>
          <a:prstGeom prst="rect">
            <a:avLst/>
          </a:prstGeom>
          <a:noFill/>
        </p:spPr>
        <p:txBody>
          <a:bodyPr wrap="square" rtlCol="0">
            <a:spAutoFit/>
          </a:bodyPr>
          <a:lstStyle/>
          <a:p>
            <a:r>
              <a:rPr lang="pt-BR" sz="4400" dirty="0">
                <a:solidFill>
                  <a:schemeClr val="accent3">
                    <a:lumMod val="50000"/>
                  </a:schemeClr>
                </a:solidFill>
                <a:latin typeface="Arial Black" panose="020B0A04020102020204" pitchFamily="34" charset="0"/>
              </a:rPr>
              <a:t>ESTADÍSTICAS</a:t>
            </a:r>
          </a:p>
        </p:txBody>
      </p:sp>
      <p:sp>
        <p:nvSpPr>
          <p:cNvPr id="58" name="CaixaDeTexto 57">
            <a:extLst>
              <a:ext uri="{FF2B5EF4-FFF2-40B4-BE49-F238E27FC236}">
                <a16:creationId xmlns:a16="http://schemas.microsoft.com/office/drawing/2014/main" id="{F72CFB2E-1407-914B-48FC-864B55CF2931}"/>
              </a:ext>
            </a:extLst>
          </p:cNvPr>
          <p:cNvSpPr txBox="1"/>
          <p:nvPr/>
        </p:nvSpPr>
        <p:spPr>
          <a:xfrm>
            <a:off x="979715" y="12140146"/>
            <a:ext cx="10371910" cy="461665"/>
          </a:xfrm>
          <a:prstGeom prst="rect">
            <a:avLst/>
          </a:prstGeom>
          <a:noFill/>
        </p:spPr>
        <p:txBody>
          <a:bodyPr wrap="square" rtlCol="0">
            <a:spAutoFit/>
          </a:bodyPr>
          <a:lstStyle/>
          <a:p>
            <a:pPr algn="just"/>
            <a:r>
              <a:rPr lang="es-ES" sz="2400" dirty="0">
                <a:solidFill>
                  <a:schemeClr val="accent6"/>
                </a:solidFill>
                <a:latin typeface="Arial Black" panose="020B0A04020102020204" pitchFamily="34" charset="0"/>
              </a:rPr>
              <a:t>CONSIDERACIONES SOBRE LOS DATOS RECOGIDOS:</a:t>
            </a:r>
            <a:endParaRPr lang="pt-BR" sz="2400" dirty="0">
              <a:solidFill>
                <a:schemeClr val="accent6"/>
              </a:solidFill>
              <a:latin typeface="Arial Black" panose="020B0A04020102020204" pitchFamily="34" charset="0"/>
            </a:endParaRPr>
          </a:p>
        </p:txBody>
      </p:sp>
      <p:sp>
        <p:nvSpPr>
          <p:cNvPr id="59" name="CaixaDeTexto 58">
            <a:extLst>
              <a:ext uri="{FF2B5EF4-FFF2-40B4-BE49-F238E27FC236}">
                <a16:creationId xmlns:a16="http://schemas.microsoft.com/office/drawing/2014/main" id="{0239D76B-C11D-673F-3A9E-0A1314D47662}"/>
              </a:ext>
            </a:extLst>
          </p:cNvPr>
          <p:cNvSpPr txBox="1"/>
          <p:nvPr/>
        </p:nvSpPr>
        <p:spPr>
          <a:xfrm>
            <a:off x="979714" y="12720861"/>
            <a:ext cx="10110315" cy="1938992"/>
          </a:xfrm>
          <a:prstGeom prst="rect">
            <a:avLst/>
          </a:prstGeom>
          <a:noFill/>
        </p:spPr>
        <p:txBody>
          <a:bodyPr wrap="square" rtlCol="0">
            <a:spAutoFit/>
          </a:bodyPr>
          <a:lstStyle/>
          <a:p>
            <a:pPr algn="just"/>
            <a:r>
              <a:rPr lang="es-ES" sz="2400" dirty="0">
                <a:solidFill>
                  <a:schemeClr val="accent3">
                    <a:lumMod val="50000"/>
                  </a:schemeClr>
                </a:solidFill>
                <a:latin typeface="Arial" panose="020B0604020202020204" pitchFamily="34" charset="0"/>
                <a:cs typeface="Arial" panose="020B0604020202020204" pitchFamily="34" charset="0"/>
              </a:rPr>
              <a:t>Los resultados obtenidos pueden no ser generalizables a otras empresas ni a la sociedad en su conjunto. La encuesta se centró únicamente en las opiniones y percepciones de los empleados sobre las prácticas ESG de la empresa y no buscó evaluar el desempeño real de la empresa en estas áreas.</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pic>
        <p:nvPicPr>
          <p:cNvPr id="4" name="Imagem 3" descr="Logotipo&#10;&#10;Descrição gerada automaticamente">
            <a:extLst>
              <a:ext uri="{FF2B5EF4-FFF2-40B4-BE49-F238E27FC236}">
                <a16:creationId xmlns:a16="http://schemas.microsoft.com/office/drawing/2014/main" id="{C1C3CBF4-7CBA-E555-755A-7A87C0F4DE5C}"/>
              </a:ext>
            </a:extLst>
          </p:cNvPr>
          <p:cNvPicPr>
            <a:picLocks noChangeAspect="1"/>
          </p:cNvPicPr>
          <p:nvPr/>
        </p:nvPicPr>
        <p:blipFill>
          <a:blip r:embed="rId16">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2974719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uxograma: Entrada Manual 4">
            <a:extLst>
              <a:ext uri="{FF2B5EF4-FFF2-40B4-BE49-F238E27FC236}">
                <a16:creationId xmlns:a16="http://schemas.microsoft.com/office/drawing/2014/main" id="{DBAE48A9-CD4C-7ED7-06D8-4B4FD3E8E9C3}"/>
              </a:ext>
            </a:extLst>
          </p:cNvPr>
          <p:cNvSpPr/>
          <p:nvPr/>
        </p:nvSpPr>
        <p:spPr>
          <a:xfrm rot="16200000" flipH="1" flipV="1">
            <a:off x="-1941286" y="5330373"/>
            <a:ext cx="8128001" cy="4245428"/>
          </a:xfrm>
          <a:prstGeom prst="flowChartManualIn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 name="Retângulo 1">
            <a:extLst>
              <a:ext uri="{FF2B5EF4-FFF2-40B4-BE49-F238E27FC236}">
                <a16:creationId xmlns:a16="http://schemas.microsoft.com/office/drawing/2014/main" id="{5985E8D8-0270-A418-6F4D-FCE8CDBB2362}"/>
              </a:ext>
            </a:extLst>
          </p:cNvPr>
          <p:cNvSpPr/>
          <p:nvPr/>
        </p:nvSpPr>
        <p:spPr>
          <a:xfrm>
            <a:off x="10776857" y="3385740"/>
            <a:ext cx="1415143" cy="82217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 name="Imagem 3" descr="Homem com sua roupa de trabalho">
            <a:extLst>
              <a:ext uri="{FF2B5EF4-FFF2-40B4-BE49-F238E27FC236}">
                <a16:creationId xmlns:a16="http://schemas.microsoft.com/office/drawing/2014/main" id="{62B2CD5F-AD49-05FC-13A4-0A721384342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906401" y="9435855"/>
            <a:ext cx="2340000" cy="2340000"/>
          </a:xfrm>
          <a:prstGeom prst="teardrop">
            <a:avLst/>
          </a:prstGeom>
        </p:spPr>
      </p:pic>
      <p:pic>
        <p:nvPicPr>
          <p:cNvPr id="6" name="Imagem 5" descr="Empreendedora sorrindo">
            <a:extLst>
              <a:ext uri="{FF2B5EF4-FFF2-40B4-BE49-F238E27FC236}">
                <a16:creationId xmlns:a16="http://schemas.microsoft.com/office/drawing/2014/main" id="{212CEB6B-D343-995B-5D0C-733A68DB321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06401" y="1913862"/>
            <a:ext cx="2340000" cy="2340000"/>
          </a:xfrm>
          <a:prstGeom prst="teardrop">
            <a:avLst/>
          </a:prstGeom>
        </p:spPr>
      </p:pic>
      <p:pic>
        <p:nvPicPr>
          <p:cNvPr id="8" name="Imagem 7" descr="Mulher sorrindo para a tela do computador">
            <a:extLst>
              <a:ext uri="{FF2B5EF4-FFF2-40B4-BE49-F238E27FC236}">
                <a16:creationId xmlns:a16="http://schemas.microsoft.com/office/drawing/2014/main" id="{29AA4520-8E00-B04F-65DF-E3FDD6966BA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906401" y="6928524"/>
            <a:ext cx="2340000" cy="2340000"/>
          </a:xfrm>
          <a:prstGeom prst="teardrop">
            <a:avLst/>
          </a:prstGeom>
        </p:spPr>
      </p:pic>
      <p:pic>
        <p:nvPicPr>
          <p:cNvPr id="10" name="Imagem 9" descr="Trabalhador com a mão de cabeça no lado do restaurante">
            <a:extLst>
              <a:ext uri="{FF2B5EF4-FFF2-40B4-BE49-F238E27FC236}">
                <a16:creationId xmlns:a16="http://schemas.microsoft.com/office/drawing/2014/main" id="{D4129C8E-86B3-B267-1718-26F806A912E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06401" y="4421193"/>
            <a:ext cx="2340000" cy="2340000"/>
          </a:xfrm>
          <a:prstGeom prst="teardrop">
            <a:avLst/>
          </a:prstGeom>
        </p:spPr>
      </p:pic>
      <p:cxnSp>
        <p:nvCxnSpPr>
          <p:cNvPr id="12" name="Conector reto 11">
            <a:extLst>
              <a:ext uri="{FF2B5EF4-FFF2-40B4-BE49-F238E27FC236}">
                <a16:creationId xmlns:a16="http://schemas.microsoft.com/office/drawing/2014/main" id="{CE9EB0C4-E759-BE5B-0BD4-A97A9695BBA0}"/>
              </a:ext>
            </a:extLst>
          </p:cNvPr>
          <p:cNvCxnSpPr>
            <a:cxnSpLocks/>
          </p:cNvCxnSpPr>
          <p:nvPr/>
        </p:nvCxnSpPr>
        <p:spPr>
          <a:xfrm>
            <a:off x="2644630" y="3744697"/>
            <a:ext cx="7200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Conector reto 12">
            <a:extLst>
              <a:ext uri="{FF2B5EF4-FFF2-40B4-BE49-F238E27FC236}">
                <a16:creationId xmlns:a16="http://schemas.microsoft.com/office/drawing/2014/main" id="{79F4693A-E4D4-ACB5-A81C-85D22000CE6B}"/>
              </a:ext>
            </a:extLst>
          </p:cNvPr>
          <p:cNvCxnSpPr>
            <a:cxnSpLocks/>
          </p:cNvCxnSpPr>
          <p:nvPr/>
        </p:nvCxnSpPr>
        <p:spPr>
          <a:xfrm>
            <a:off x="2644630" y="6235013"/>
            <a:ext cx="7200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Conector reto 13">
            <a:extLst>
              <a:ext uri="{FF2B5EF4-FFF2-40B4-BE49-F238E27FC236}">
                <a16:creationId xmlns:a16="http://schemas.microsoft.com/office/drawing/2014/main" id="{911B5BC1-BED6-DBA1-64F6-14A79DD0831D}"/>
              </a:ext>
            </a:extLst>
          </p:cNvPr>
          <p:cNvCxnSpPr>
            <a:cxnSpLocks/>
          </p:cNvCxnSpPr>
          <p:nvPr/>
        </p:nvCxnSpPr>
        <p:spPr>
          <a:xfrm>
            <a:off x="2644630" y="8725329"/>
            <a:ext cx="7200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Conector reto 14">
            <a:extLst>
              <a:ext uri="{FF2B5EF4-FFF2-40B4-BE49-F238E27FC236}">
                <a16:creationId xmlns:a16="http://schemas.microsoft.com/office/drawing/2014/main" id="{8EEEA02D-746F-4B5E-8353-DB40862D6340}"/>
              </a:ext>
            </a:extLst>
          </p:cNvPr>
          <p:cNvCxnSpPr>
            <a:cxnSpLocks/>
          </p:cNvCxnSpPr>
          <p:nvPr/>
        </p:nvCxnSpPr>
        <p:spPr>
          <a:xfrm>
            <a:off x="2644630" y="11088366"/>
            <a:ext cx="7200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CaixaDeTexto 16">
            <a:extLst>
              <a:ext uri="{FF2B5EF4-FFF2-40B4-BE49-F238E27FC236}">
                <a16:creationId xmlns:a16="http://schemas.microsoft.com/office/drawing/2014/main" id="{CB7D4DAD-F63D-4F93-6FF4-068DC82253C7}"/>
              </a:ext>
            </a:extLst>
          </p:cNvPr>
          <p:cNvSpPr txBox="1"/>
          <p:nvPr/>
        </p:nvSpPr>
        <p:spPr>
          <a:xfrm>
            <a:off x="5660573" y="5342665"/>
            <a:ext cx="4336458" cy="830997"/>
          </a:xfrm>
          <a:prstGeom prst="rect">
            <a:avLst/>
          </a:prstGeom>
          <a:noFill/>
        </p:spPr>
        <p:txBody>
          <a:bodyPr wrap="square">
            <a:spAutoFit/>
          </a:bodyPr>
          <a:lstStyle/>
          <a:p>
            <a:r>
              <a:rPr lang="pt-BR" sz="2400" dirty="0">
                <a:solidFill>
                  <a:schemeClr val="accent3">
                    <a:lumMod val="50000"/>
                  </a:schemeClr>
                </a:solidFill>
                <a:latin typeface="Arial Black" panose="020B0A04020102020204" pitchFamily="34" charset="0"/>
                <a:cs typeface="Arial" panose="020B0604020202020204" pitchFamily="34" charset="0"/>
              </a:rPr>
              <a:t>Bruno Barcellos</a:t>
            </a:r>
          </a:p>
          <a:p>
            <a:r>
              <a:rPr lang="pt-BR" sz="2400" dirty="0" err="1">
                <a:solidFill>
                  <a:schemeClr val="accent3">
                    <a:lumMod val="50000"/>
                  </a:schemeClr>
                </a:solidFill>
                <a:latin typeface="Arial" panose="020B0604020202020204" pitchFamily="34" charset="0"/>
                <a:cs typeface="Arial" panose="020B0604020202020204" pitchFamily="34" charset="0"/>
              </a:rPr>
              <a:t>Comunicacion</a:t>
            </a:r>
            <a:r>
              <a:rPr lang="pt-BR" sz="2400" dirty="0">
                <a:solidFill>
                  <a:schemeClr val="accent3">
                    <a:lumMod val="50000"/>
                  </a:schemeClr>
                </a:solidFill>
                <a:latin typeface="Arial" panose="020B0604020202020204" pitchFamily="34" charset="0"/>
                <a:cs typeface="Arial" panose="020B0604020202020204" pitchFamily="34" charset="0"/>
              </a:rPr>
              <a:t> Social</a:t>
            </a:r>
          </a:p>
        </p:txBody>
      </p:sp>
      <p:sp>
        <p:nvSpPr>
          <p:cNvPr id="18" name="CaixaDeTexto 17">
            <a:extLst>
              <a:ext uri="{FF2B5EF4-FFF2-40B4-BE49-F238E27FC236}">
                <a16:creationId xmlns:a16="http://schemas.microsoft.com/office/drawing/2014/main" id="{165FB49D-0999-975E-90F0-40F5DEDDE746}"/>
              </a:ext>
            </a:extLst>
          </p:cNvPr>
          <p:cNvSpPr txBox="1"/>
          <p:nvPr/>
        </p:nvSpPr>
        <p:spPr>
          <a:xfrm>
            <a:off x="5660573" y="2820034"/>
            <a:ext cx="4336458" cy="830997"/>
          </a:xfrm>
          <a:prstGeom prst="rect">
            <a:avLst/>
          </a:prstGeom>
          <a:noFill/>
        </p:spPr>
        <p:txBody>
          <a:bodyPr wrap="square">
            <a:spAutoFit/>
          </a:bodyPr>
          <a:lstStyle/>
          <a:p>
            <a:r>
              <a:rPr lang="pt-BR" sz="2400" dirty="0">
                <a:solidFill>
                  <a:schemeClr val="accent3">
                    <a:lumMod val="50000"/>
                  </a:schemeClr>
                </a:solidFill>
                <a:latin typeface="Arial Black" panose="020B0A04020102020204" pitchFamily="34" charset="0"/>
                <a:cs typeface="Arial" panose="020B0604020202020204" pitchFamily="34" charset="0"/>
              </a:rPr>
              <a:t>Ana Paula Ferreira</a:t>
            </a:r>
          </a:p>
          <a:p>
            <a:r>
              <a:rPr lang="pt-BR" sz="2400" dirty="0">
                <a:solidFill>
                  <a:schemeClr val="accent3">
                    <a:lumMod val="50000"/>
                  </a:schemeClr>
                </a:solidFill>
                <a:latin typeface="Arial" panose="020B0604020202020204" pitchFamily="34" charset="0"/>
                <a:cs typeface="Arial" panose="020B0604020202020204" pitchFamily="34" charset="0"/>
              </a:rPr>
              <a:t>Gerente de proyectos ESG</a:t>
            </a:r>
          </a:p>
        </p:txBody>
      </p:sp>
      <p:sp>
        <p:nvSpPr>
          <p:cNvPr id="19" name="CaixaDeTexto 18">
            <a:extLst>
              <a:ext uri="{FF2B5EF4-FFF2-40B4-BE49-F238E27FC236}">
                <a16:creationId xmlns:a16="http://schemas.microsoft.com/office/drawing/2014/main" id="{C6BD7576-5929-02B0-737D-8B73A5DAFEFC}"/>
              </a:ext>
            </a:extLst>
          </p:cNvPr>
          <p:cNvSpPr txBox="1"/>
          <p:nvPr/>
        </p:nvSpPr>
        <p:spPr>
          <a:xfrm>
            <a:off x="5679623" y="7846176"/>
            <a:ext cx="4833258" cy="830997"/>
          </a:xfrm>
          <a:prstGeom prst="rect">
            <a:avLst/>
          </a:prstGeom>
          <a:noFill/>
        </p:spPr>
        <p:txBody>
          <a:bodyPr wrap="square">
            <a:spAutoFit/>
          </a:bodyPr>
          <a:lstStyle/>
          <a:p>
            <a:r>
              <a:rPr lang="pt-BR" sz="2400" dirty="0">
                <a:solidFill>
                  <a:schemeClr val="accent3">
                    <a:lumMod val="50000"/>
                  </a:schemeClr>
                </a:solidFill>
                <a:latin typeface="Arial Black" panose="020B0A04020102020204" pitchFamily="34" charset="0"/>
                <a:cs typeface="Arial" panose="020B0604020202020204" pitchFamily="34" charset="0"/>
              </a:rPr>
              <a:t>Bianca Amorim</a:t>
            </a:r>
          </a:p>
          <a:p>
            <a:r>
              <a:rPr lang="pt-BR" sz="2400" dirty="0">
                <a:solidFill>
                  <a:schemeClr val="accent3">
                    <a:lumMod val="50000"/>
                  </a:schemeClr>
                </a:solidFill>
                <a:latin typeface="Arial" panose="020B0604020202020204" pitchFamily="34" charset="0"/>
                <a:cs typeface="Arial" panose="020B0604020202020204" pitchFamily="34" charset="0"/>
              </a:rPr>
              <a:t>Relaciones </a:t>
            </a:r>
            <a:r>
              <a:rPr lang="pt-BR" sz="2400" dirty="0" err="1">
                <a:solidFill>
                  <a:schemeClr val="accent3">
                    <a:lumMod val="50000"/>
                  </a:schemeClr>
                </a:solidFill>
                <a:latin typeface="Arial" panose="020B0604020202020204" pitchFamily="34" charset="0"/>
                <a:cs typeface="Arial" panose="020B0604020202020204" pitchFamily="34" charset="0"/>
              </a:rPr>
              <a:t>con</a:t>
            </a:r>
            <a:r>
              <a:rPr lang="pt-BR" sz="2400" dirty="0">
                <a:solidFill>
                  <a:schemeClr val="accent3">
                    <a:lumMod val="50000"/>
                  </a:schemeClr>
                </a:solidFill>
                <a:latin typeface="Arial" panose="020B0604020202020204" pitchFamily="34" charset="0"/>
                <a:cs typeface="Arial" panose="020B0604020202020204" pitchFamily="34" charset="0"/>
              </a:rPr>
              <a:t> </a:t>
            </a:r>
            <a:r>
              <a:rPr lang="pt-BR" sz="2400" dirty="0" err="1">
                <a:solidFill>
                  <a:schemeClr val="accent3">
                    <a:lumMod val="50000"/>
                  </a:schemeClr>
                </a:solidFill>
                <a:latin typeface="Arial" panose="020B0604020202020204" pitchFamily="34" charset="0"/>
                <a:cs typeface="Arial" panose="020B0604020202020204" pitchFamily="34" charset="0"/>
              </a:rPr>
              <a:t>inversionistas</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sp>
        <p:nvSpPr>
          <p:cNvPr id="20" name="CaixaDeTexto 19">
            <a:extLst>
              <a:ext uri="{FF2B5EF4-FFF2-40B4-BE49-F238E27FC236}">
                <a16:creationId xmlns:a16="http://schemas.microsoft.com/office/drawing/2014/main" id="{A340A0D6-0C20-98C2-441D-22F95D7A8B40}"/>
              </a:ext>
            </a:extLst>
          </p:cNvPr>
          <p:cNvSpPr txBox="1"/>
          <p:nvPr/>
        </p:nvSpPr>
        <p:spPr>
          <a:xfrm>
            <a:off x="5660573" y="10192591"/>
            <a:ext cx="4336458" cy="830997"/>
          </a:xfrm>
          <a:prstGeom prst="rect">
            <a:avLst/>
          </a:prstGeom>
          <a:noFill/>
        </p:spPr>
        <p:txBody>
          <a:bodyPr wrap="square">
            <a:spAutoFit/>
          </a:bodyPr>
          <a:lstStyle/>
          <a:p>
            <a:r>
              <a:rPr lang="pt-BR" sz="2400" dirty="0">
                <a:solidFill>
                  <a:schemeClr val="accent3">
                    <a:lumMod val="50000"/>
                  </a:schemeClr>
                </a:solidFill>
                <a:latin typeface="Arial Black" panose="020B0A04020102020204" pitchFamily="34" charset="0"/>
                <a:cs typeface="Arial" panose="020B0604020202020204" pitchFamily="34" charset="0"/>
              </a:rPr>
              <a:t>Juan Nunes</a:t>
            </a:r>
          </a:p>
          <a:p>
            <a:r>
              <a:rPr lang="pt-BR" sz="2400" dirty="0">
                <a:solidFill>
                  <a:schemeClr val="accent3">
                    <a:lumMod val="50000"/>
                  </a:schemeClr>
                </a:solidFill>
                <a:latin typeface="Arial" panose="020B0604020202020204" pitchFamily="34" charset="0"/>
                <a:cs typeface="Arial" panose="020B0604020202020204" pitchFamily="34" charset="0"/>
              </a:rPr>
              <a:t>Sistemas y </a:t>
            </a:r>
            <a:r>
              <a:rPr lang="pt-BR" sz="2400" dirty="0" err="1">
                <a:solidFill>
                  <a:schemeClr val="accent3">
                    <a:lumMod val="50000"/>
                  </a:schemeClr>
                </a:solidFill>
                <a:latin typeface="Arial" panose="020B0604020202020204" pitchFamily="34" charset="0"/>
                <a:cs typeface="Arial" panose="020B0604020202020204" pitchFamily="34" charset="0"/>
              </a:rPr>
              <a:t>Tecnología</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sp>
        <p:nvSpPr>
          <p:cNvPr id="21" name="CaixaDeTexto 20">
            <a:extLst>
              <a:ext uri="{FF2B5EF4-FFF2-40B4-BE49-F238E27FC236}">
                <a16:creationId xmlns:a16="http://schemas.microsoft.com/office/drawing/2014/main" id="{4135AA63-AA33-10CF-C31C-FB9C7F681CC4}"/>
              </a:ext>
            </a:extLst>
          </p:cNvPr>
          <p:cNvSpPr txBox="1"/>
          <p:nvPr/>
        </p:nvSpPr>
        <p:spPr>
          <a:xfrm>
            <a:off x="910045" y="12183215"/>
            <a:ext cx="10371910" cy="830997"/>
          </a:xfrm>
          <a:prstGeom prst="rect">
            <a:avLst/>
          </a:prstGeom>
          <a:noFill/>
        </p:spPr>
        <p:txBody>
          <a:bodyPr wrap="square" rtlCol="0">
            <a:spAutoFit/>
          </a:bodyPr>
          <a:lstStyle/>
          <a:p>
            <a:pPr algn="just"/>
            <a:r>
              <a:rPr lang="es-ES" sz="2400" dirty="0">
                <a:solidFill>
                  <a:schemeClr val="accent6"/>
                </a:solidFill>
                <a:latin typeface="Arial Black" panose="020B0A04020102020204" pitchFamily="34" charset="0"/>
              </a:rPr>
              <a:t>RESPONSABLE DE DIRECCIÓN DE EQUIPOS Y ELABORACIÓN DE INFORMES SECTORIALES</a:t>
            </a:r>
            <a:endParaRPr lang="pt-BR" sz="2400" dirty="0">
              <a:solidFill>
                <a:schemeClr val="accent6"/>
              </a:solidFill>
              <a:latin typeface="Arial Black" panose="020B0A04020102020204" pitchFamily="34" charset="0"/>
            </a:endParaRPr>
          </a:p>
        </p:txBody>
      </p:sp>
      <p:sp>
        <p:nvSpPr>
          <p:cNvPr id="22" name="CaixaDeTexto 21">
            <a:extLst>
              <a:ext uri="{FF2B5EF4-FFF2-40B4-BE49-F238E27FC236}">
                <a16:creationId xmlns:a16="http://schemas.microsoft.com/office/drawing/2014/main" id="{4FE228FA-3F7E-0D97-C5E6-4CC1FF5DA1D3}"/>
              </a:ext>
            </a:extLst>
          </p:cNvPr>
          <p:cNvSpPr txBox="1"/>
          <p:nvPr/>
        </p:nvSpPr>
        <p:spPr>
          <a:xfrm>
            <a:off x="910045" y="13110418"/>
            <a:ext cx="10371910" cy="1569660"/>
          </a:xfrm>
          <a:prstGeom prst="rect">
            <a:avLst/>
          </a:prstGeom>
          <a:noFill/>
        </p:spPr>
        <p:txBody>
          <a:bodyPr wrap="square" rtlCol="0">
            <a:spAutoFit/>
          </a:bodyPr>
          <a:lstStyle/>
          <a:p>
            <a:pPr algn="just"/>
            <a:r>
              <a:rPr lang="es-ES" sz="2400" dirty="0">
                <a:solidFill>
                  <a:schemeClr val="accent3">
                    <a:lumMod val="50000"/>
                  </a:schemeClr>
                </a:solidFill>
                <a:latin typeface="Arial" panose="020B0604020202020204" pitchFamily="34" charset="0"/>
                <a:cs typeface="Arial" panose="020B0604020202020204" pitchFamily="34" charset="0"/>
              </a:rPr>
              <a:t>Tener profesionales de diferentes campos trabajando juntos en un proyecto es crucial para garantizar que todos los aspectos importantes se consideren y aborden adecuadamente, lo que permite un enfoque más integral para resolver problemas y lograr objetivos.</a:t>
            </a:r>
            <a:endParaRPr lang="pt-BR" sz="2400" dirty="0">
              <a:solidFill>
                <a:schemeClr val="accent3">
                  <a:lumMod val="50000"/>
                </a:schemeClr>
              </a:solidFill>
              <a:latin typeface="Arial" panose="020B0604020202020204" pitchFamily="34" charset="0"/>
              <a:cs typeface="Arial" panose="020B0604020202020204" pitchFamily="34" charset="0"/>
            </a:endParaRPr>
          </a:p>
        </p:txBody>
      </p:sp>
      <p:pic>
        <p:nvPicPr>
          <p:cNvPr id="3" name="Imagem 2" descr="Logotipo&#10;&#10;Descrição gerada automaticamente">
            <a:extLst>
              <a:ext uri="{FF2B5EF4-FFF2-40B4-BE49-F238E27FC236}">
                <a16:creationId xmlns:a16="http://schemas.microsoft.com/office/drawing/2014/main" id="{F3D1B8BB-75E8-7E68-BE69-2DC8F18C20A2}"/>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827314" y="667804"/>
            <a:ext cx="1611086" cy="648232"/>
          </a:xfrm>
          <a:prstGeom prst="rect">
            <a:avLst/>
          </a:prstGeom>
        </p:spPr>
      </p:pic>
    </p:spTree>
    <p:extLst>
      <p:ext uri="{BB962C8B-B14F-4D97-AF65-F5344CB8AC3E}">
        <p14:creationId xmlns:p14="http://schemas.microsoft.com/office/powerpoint/2010/main" val="1088624694"/>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410</TotalTime>
  <Words>717</Words>
  <Application>Microsoft Office PowerPoint</Application>
  <PresentationFormat>Personalizar</PresentationFormat>
  <Paragraphs>92</Paragraphs>
  <Slides>8</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8</vt:i4>
      </vt:variant>
    </vt:vector>
  </HeadingPairs>
  <TitlesOfParts>
    <vt:vector size="12" baseType="lpstr">
      <vt:lpstr>Arial</vt:lpstr>
      <vt:lpstr>Arial Black</vt:lpstr>
      <vt:lpstr>Calibri</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Renan Leal</dc:creator>
  <cp:lastModifiedBy>Lucas Castro</cp:lastModifiedBy>
  <cp:revision>14</cp:revision>
  <dcterms:created xsi:type="dcterms:W3CDTF">2023-01-27T14:25:45Z</dcterms:created>
  <dcterms:modified xsi:type="dcterms:W3CDTF">2023-08-21T16:50:16Z</dcterms:modified>
</cp:coreProperties>
</file>