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71" r:id="rId3"/>
    <p:sldId id="257" r:id="rId4"/>
    <p:sldId id="258" r:id="rId5"/>
    <p:sldId id="256" r:id="rId6"/>
    <p:sldId id="260" r:id="rId7"/>
    <p:sldId id="270" r:id="rId8"/>
    <p:sldId id="262" r:id="rId9"/>
    <p:sldId id="264" r:id="rId10"/>
    <p:sldId id="263" r:id="rId11"/>
    <p:sldId id="265" r:id="rId12"/>
    <p:sldId id="266" r:id="rId13"/>
    <p:sldId id="267" r:id="rId14"/>
    <p:sldId id="268" r:id="rId15"/>
    <p:sldId id="272" r:id="rId16"/>
  </p:sldIdLst>
  <p:sldSz cx="12192000" cy="685800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7795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420" autoAdjust="0"/>
    <p:restoredTop sz="93970" autoAdjust="0"/>
  </p:normalViewPr>
  <p:slideViewPr>
    <p:cSldViewPr snapToGrid="0">
      <p:cViewPr varScale="1">
        <p:scale>
          <a:sx n="85" d="100"/>
          <a:sy n="85" d="100"/>
        </p:scale>
        <p:origin x="619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1F98A0E-2EB3-6AD8-EC68-A8438DC93A3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AF7AF088-8507-2073-BE4D-461B6351CFA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/>
              <a:t>Clique para editar o estilo do subtítulo Mestre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9FA60391-481D-4B9F-109A-2CAE1A0777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10472-1F92-4CC8-89A1-5E1FD5D8120E}" type="datetimeFigureOut">
              <a:rPr lang="pt-BR" smtClean="0"/>
              <a:t>21/08/2023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ADA50C19-63C7-3992-4A34-18299DD78B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CAB1188A-FC14-F201-07C2-9154F3BAE0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757299-E6D4-42F3-9757-CC82FF69CAA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8462632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45F3D75-C42E-7FBB-DCEC-FA51E0F386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9B243FD2-4D10-7F7C-4952-D4A1CF9C109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3DDB5D45-C439-671B-DF6B-57E66BF5F5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10472-1F92-4CC8-89A1-5E1FD5D8120E}" type="datetimeFigureOut">
              <a:rPr lang="pt-BR" smtClean="0"/>
              <a:t>21/08/2023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F1FB2C31-39B9-B8FB-910D-72F2CF6078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E6742AAA-961C-787C-A294-C93DAC757B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757299-E6D4-42F3-9757-CC82FF69CAA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5040414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4AD79B89-0060-1E42-40B3-62A43ED1292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543ADAC3-F686-E589-084D-CBD954134CD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65C6184D-8A94-CE4B-E4CB-505110E194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10472-1F92-4CC8-89A1-5E1FD5D8120E}" type="datetimeFigureOut">
              <a:rPr lang="pt-BR" smtClean="0"/>
              <a:t>21/08/2023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F6FBF3E0-BF30-B0DC-CC9B-2D2C2517EF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7AF1D2A3-2E01-1C7C-9CE8-C4EDD7DC72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757299-E6D4-42F3-9757-CC82FF69CAA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7969389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E987A73-9662-BC70-42BD-3AE41300CC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BD62B961-5E85-D948-E220-E7C7928ED2A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89CFF193-79E3-1328-FC3E-6719722F83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10472-1F92-4CC8-89A1-5E1FD5D8120E}" type="datetimeFigureOut">
              <a:rPr lang="pt-BR" smtClean="0"/>
              <a:t>21/08/2023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E06CE3DF-C2D1-300B-6809-902BFB0B20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B5FF6EFE-DECE-7DD6-7F7F-CB3A215581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757299-E6D4-42F3-9757-CC82FF69CAA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1449714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F41EB4B-FCC6-648E-762D-4C5CE53662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0EB78F5F-1D2A-542B-2056-4F78F4743F3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07344E6E-E2A4-6F02-FDDC-07CC9A4CDA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10472-1F92-4CC8-89A1-5E1FD5D8120E}" type="datetimeFigureOut">
              <a:rPr lang="pt-BR" smtClean="0"/>
              <a:t>21/08/2023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CD50918E-4CD1-4461-7863-09E68925EF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1497C7CE-6DE6-4D8C-0DD0-7331C810FE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757299-E6D4-42F3-9757-CC82FF69CAA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9466795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55FC2C2-1B51-D64B-595E-CAC0F127ED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8B040DB2-C217-747F-E8BF-279EED718A5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02CDB041-2CDA-C71D-3017-896C1B300CF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DCC8D480-6FC8-3464-0EDC-604126F8C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10472-1F92-4CC8-89A1-5E1FD5D8120E}" type="datetimeFigureOut">
              <a:rPr lang="pt-BR" smtClean="0"/>
              <a:t>21/08/2023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E599707F-8634-2838-8A40-1F29ABD68A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62F22A8B-B687-FB66-A834-0EC18503EA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757299-E6D4-42F3-9757-CC82FF69CAA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0504755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656BBFC-196C-847E-C771-9131C0EA4D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A7C5956E-EB45-224F-8FE7-36BA298864C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40EB4FA9-2A1C-E07B-F0E8-2F7B8A40008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>
            <a:extLst>
              <a:ext uri="{FF2B5EF4-FFF2-40B4-BE49-F238E27FC236}">
                <a16:creationId xmlns:a16="http://schemas.microsoft.com/office/drawing/2014/main" id="{F69BD416-75ED-59BA-4A76-461D4E24FEE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6" name="Espaço Reservado para Conteúdo 5">
            <a:extLst>
              <a:ext uri="{FF2B5EF4-FFF2-40B4-BE49-F238E27FC236}">
                <a16:creationId xmlns:a16="http://schemas.microsoft.com/office/drawing/2014/main" id="{3118D4B6-5F07-1AD5-5785-D4B575AABE5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Espaço Reservado para Data 6">
            <a:extLst>
              <a:ext uri="{FF2B5EF4-FFF2-40B4-BE49-F238E27FC236}">
                <a16:creationId xmlns:a16="http://schemas.microsoft.com/office/drawing/2014/main" id="{064398D9-DDBD-ED40-E982-AA79935013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10472-1F92-4CC8-89A1-5E1FD5D8120E}" type="datetimeFigureOut">
              <a:rPr lang="pt-BR" smtClean="0"/>
              <a:t>21/08/2023</a:t>
            </a:fld>
            <a:endParaRPr lang="pt-BR"/>
          </a:p>
        </p:txBody>
      </p:sp>
      <p:sp>
        <p:nvSpPr>
          <p:cNvPr id="8" name="Espaço Reservado para Rodapé 7">
            <a:extLst>
              <a:ext uri="{FF2B5EF4-FFF2-40B4-BE49-F238E27FC236}">
                <a16:creationId xmlns:a16="http://schemas.microsoft.com/office/drawing/2014/main" id="{D0C40BE0-F862-1373-2A20-64460D4EAB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>
            <a:extLst>
              <a:ext uri="{FF2B5EF4-FFF2-40B4-BE49-F238E27FC236}">
                <a16:creationId xmlns:a16="http://schemas.microsoft.com/office/drawing/2014/main" id="{BFE9D8A7-C197-25DF-2889-F498D3AF9E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757299-E6D4-42F3-9757-CC82FF69CAA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7327899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9043480-C629-4F6E-75B8-0B6DBEE295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Data 2">
            <a:extLst>
              <a:ext uri="{FF2B5EF4-FFF2-40B4-BE49-F238E27FC236}">
                <a16:creationId xmlns:a16="http://schemas.microsoft.com/office/drawing/2014/main" id="{192E67D6-5637-00FC-D650-52F7D2E792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10472-1F92-4CC8-89A1-5E1FD5D8120E}" type="datetimeFigureOut">
              <a:rPr lang="pt-BR" smtClean="0"/>
              <a:t>21/08/2023</a:t>
            </a:fld>
            <a:endParaRPr lang="pt-BR"/>
          </a:p>
        </p:txBody>
      </p:sp>
      <p:sp>
        <p:nvSpPr>
          <p:cNvPr id="4" name="Espaço Reservado para Rodapé 3">
            <a:extLst>
              <a:ext uri="{FF2B5EF4-FFF2-40B4-BE49-F238E27FC236}">
                <a16:creationId xmlns:a16="http://schemas.microsoft.com/office/drawing/2014/main" id="{E1DCD750-4003-937D-0A1F-076FD52470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>
            <a:extLst>
              <a:ext uri="{FF2B5EF4-FFF2-40B4-BE49-F238E27FC236}">
                <a16:creationId xmlns:a16="http://schemas.microsoft.com/office/drawing/2014/main" id="{B5E83A9D-3274-20D3-B462-2AD39227F3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757299-E6D4-42F3-9757-CC82FF69CAA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0372729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>
            <a:extLst>
              <a:ext uri="{FF2B5EF4-FFF2-40B4-BE49-F238E27FC236}">
                <a16:creationId xmlns:a16="http://schemas.microsoft.com/office/drawing/2014/main" id="{3F2C6780-89B0-EBD3-07A9-0325C2BF8B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10472-1F92-4CC8-89A1-5E1FD5D8120E}" type="datetimeFigureOut">
              <a:rPr lang="pt-BR" smtClean="0"/>
              <a:t>21/08/2023</a:t>
            </a:fld>
            <a:endParaRPr lang="pt-BR"/>
          </a:p>
        </p:txBody>
      </p:sp>
      <p:sp>
        <p:nvSpPr>
          <p:cNvPr id="3" name="Espaço Reservado para Rodapé 2">
            <a:extLst>
              <a:ext uri="{FF2B5EF4-FFF2-40B4-BE49-F238E27FC236}">
                <a16:creationId xmlns:a16="http://schemas.microsoft.com/office/drawing/2014/main" id="{446C9938-9D2E-A69B-1F75-ACC2A9DDA5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C19BD534-D3FD-AD50-6B79-0845288FD4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757299-E6D4-42F3-9757-CC82FF69CAA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7002435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659E9A1-BF32-87C6-9043-7E759AED40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C00EA64F-063C-F583-6F51-E688C06161E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F7E05D00-76CC-654A-F78A-90EABACCBC2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EEE7D42C-F71A-6937-9CBC-5192079C6D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10472-1F92-4CC8-89A1-5E1FD5D8120E}" type="datetimeFigureOut">
              <a:rPr lang="pt-BR" smtClean="0"/>
              <a:t>21/08/2023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55D07B08-D5EB-013E-C522-771C490FDD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81A3C460-A5C2-517D-C687-ED7DD2B5F9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757299-E6D4-42F3-9757-CC82FF69CAA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3496225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EF6DCF1-9554-F75F-BB95-FDBBFF396B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Imagem 2">
            <a:extLst>
              <a:ext uri="{FF2B5EF4-FFF2-40B4-BE49-F238E27FC236}">
                <a16:creationId xmlns:a16="http://schemas.microsoft.com/office/drawing/2014/main" id="{6BBEFEB4-6EB7-A134-7C1B-24EB33C8F1E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5BDF41B0-FAD3-C6C4-6737-C39D1CE7055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7E0E8ABF-91AC-47C0-C89C-33C9022706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10472-1F92-4CC8-89A1-5E1FD5D8120E}" type="datetimeFigureOut">
              <a:rPr lang="pt-BR" smtClean="0"/>
              <a:t>21/08/2023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215D8D74-CB34-74AC-1B88-6F09161EAA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4B4FF62D-0EA1-24EC-6859-5B1CF2C144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757299-E6D4-42F3-9757-CC82FF69CAA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7705438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>
            <a:extLst>
              <a:ext uri="{FF2B5EF4-FFF2-40B4-BE49-F238E27FC236}">
                <a16:creationId xmlns:a16="http://schemas.microsoft.com/office/drawing/2014/main" id="{A9E93E28-4895-F722-EAEB-4340170408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F90C7A58-AD62-4DCF-A505-08F128D2B5D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088BAFA3-AF61-A8EA-DDFE-ABDEB229269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E10472-1F92-4CC8-89A1-5E1FD5D8120E}" type="datetimeFigureOut">
              <a:rPr lang="pt-BR" smtClean="0"/>
              <a:t>21/08/2023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3EB4554C-E06F-44B4-A9C0-2DF445E02BB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F4CCDF43-D25F-49D5-4467-08498EC7B99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757299-E6D4-42F3-9757-CC82FF69CAA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9253129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m 11">
            <a:extLst>
              <a:ext uri="{FF2B5EF4-FFF2-40B4-BE49-F238E27FC236}">
                <a16:creationId xmlns:a16="http://schemas.microsoft.com/office/drawing/2014/main" id="{0AA37D11-3E2E-1631-7AC2-268C21248B4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55333"/>
          <a:stretch/>
        </p:blipFill>
        <p:spPr>
          <a:xfrm>
            <a:off x="2844532" y="2593032"/>
            <a:ext cx="6502936" cy="3285254"/>
          </a:xfrm>
          <a:prstGeom prst="rect">
            <a:avLst/>
          </a:prstGeom>
        </p:spPr>
      </p:pic>
      <p:sp>
        <p:nvSpPr>
          <p:cNvPr id="4" name="CaixaDeTexto 3">
            <a:extLst>
              <a:ext uri="{FF2B5EF4-FFF2-40B4-BE49-F238E27FC236}">
                <a16:creationId xmlns:a16="http://schemas.microsoft.com/office/drawing/2014/main" id="{2EAE15E2-55D9-3E72-F98A-E6F912363EE6}"/>
              </a:ext>
            </a:extLst>
          </p:cNvPr>
          <p:cNvSpPr txBox="1"/>
          <p:nvPr/>
        </p:nvSpPr>
        <p:spPr>
          <a:xfrm>
            <a:off x="643811" y="569167"/>
            <a:ext cx="5896947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4000" b="1" dirty="0">
                <a:solidFill>
                  <a:srgbClr val="E7795B"/>
                </a:solidFill>
                <a:latin typeface="Century Gothic" panose="020B0502020202020204" pitchFamily="34" charset="0"/>
              </a:rPr>
              <a:t>NUESTROS PRODUCTOS</a:t>
            </a:r>
          </a:p>
          <a:p>
            <a:r>
              <a:rPr lang="pt-BR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Century Gothic" panose="020B0502020202020204" pitchFamily="34" charset="0"/>
              </a:rPr>
              <a:t>ENTRENAMIENTOS DISPONIBLES</a:t>
            </a:r>
          </a:p>
        </p:txBody>
      </p:sp>
      <p:sp>
        <p:nvSpPr>
          <p:cNvPr id="8" name="Elipse 7">
            <a:extLst>
              <a:ext uri="{FF2B5EF4-FFF2-40B4-BE49-F238E27FC236}">
                <a16:creationId xmlns:a16="http://schemas.microsoft.com/office/drawing/2014/main" id="{757EC8C1-F88B-9499-6E3E-5C61F944FBB0}"/>
              </a:ext>
            </a:extLst>
          </p:cNvPr>
          <p:cNvSpPr/>
          <p:nvPr/>
        </p:nvSpPr>
        <p:spPr>
          <a:xfrm>
            <a:off x="4416007" y="2193971"/>
            <a:ext cx="1386000" cy="138600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pt-BR" sz="1400" b="1" dirty="0">
                <a:solidFill>
                  <a:schemeClr val="bg1"/>
                </a:solidFill>
                <a:latin typeface="Century Gothic" panose="020B0502020202020204" pitchFamily="34" charset="0"/>
              </a:rPr>
              <a:t>MÁSTER EN PYTHON</a:t>
            </a:r>
          </a:p>
        </p:txBody>
      </p:sp>
      <p:sp>
        <p:nvSpPr>
          <p:cNvPr id="9" name="Elipse 8">
            <a:extLst>
              <a:ext uri="{FF2B5EF4-FFF2-40B4-BE49-F238E27FC236}">
                <a16:creationId xmlns:a16="http://schemas.microsoft.com/office/drawing/2014/main" id="{AD525F90-8196-6312-6312-133F6900F035}"/>
              </a:ext>
            </a:extLst>
          </p:cNvPr>
          <p:cNvSpPr/>
          <p:nvPr/>
        </p:nvSpPr>
        <p:spPr>
          <a:xfrm>
            <a:off x="6389994" y="2193971"/>
            <a:ext cx="1386000" cy="1386000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pt-BR" sz="1400" b="1" dirty="0">
                <a:solidFill>
                  <a:schemeClr val="bg1"/>
                </a:solidFill>
                <a:latin typeface="Century Gothic" panose="020B0502020202020204" pitchFamily="34" charset="0"/>
              </a:rPr>
              <a:t>MÁSTER EN SQL</a:t>
            </a:r>
          </a:p>
        </p:txBody>
      </p:sp>
      <p:sp>
        <p:nvSpPr>
          <p:cNvPr id="7" name="Elipse 6">
            <a:extLst>
              <a:ext uri="{FF2B5EF4-FFF2-40B4-BE49-F238E27FC236}">
                <a16:creationId xmlns:a16="http://schemas.microsoft.com/office/drawing/2014/main" id="{8802629B-B7B8-26B8-7D0A-8C9EA188C0DA}"/>
              </a:ext>
            </a:extLst>
          </p:cNvPr>
          <p:cNvSpPr/>
          <p:nvPr/>
        </p:nvSpPr>
        <p:spPr>
          <a:xfrm>
            <a:off x="2923457" y="3127030"/>
            <a:ext cx="1386000" cy="1386000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pt-BR" sz="1400" b="1" dirty="0">
                <a:solidFill>
                  <a:schemeClr val="bg1"/>
                </a:solidFill>
                <a:latin typeface="Century Gothic" panose="020B0502020202020204" pitchFamily="34" charset="0"/>
              </a:rPr>
              <a:t>MÁSTER EN POWER BI</a:t>
            </a:r>
          </a:p>
        </p:txBody>
      </p:sp>
      <p:sp>
        <p:nvSpPr>
          <p:cNvPr id="10" name="Elipse 9">
            <a:extLst>
              <a:ext uri="{FF2B5EF4-FFF2-40B4-BE49-F238E27FC236}">
                <a16:creationId xmlns:a16="http://schemas.microsoft.com/office/drawing/2014/main" id="{5E11F7EB-624D-C74D-8F81-5077C4226949}"/>
              </a:ext>
            </a:extLst>
          </p:cNvPr>
          <p:cNvSpPr/>
          <p:nvPr/>
        </p:nvSpPr>
        <p:spPr>
          <a:xfrm>
            <a:off x="7882543" y="3127030"/>
            <a:ext cx="1386000" cy="1386000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pt-BR" sz="1400" b="1" dirty="0">
                <a:solidFill>
                  <a:schemeClr val="bg1"/>
                </a:solidFill>
                <a:latin typeface="Century Gothic" panose="020B0502020202020204" pitchFamily="34" charset="0"/>
              </a:rPr>
              <a:t>MÁSTER EN VBA</a:t>
            </a:r>
          </a:p>
        </p:txBody>
      </p:sp>
      <p:sp>
        <p:nvSpPr>
          <p:cNvPr id="6" name="Elipse 5">
            <a:extLst>
              <a:ext uri="{FF2B5EF4-FFF2-40B4-BE49-F238E27FC236}">
                <a16:creationId xmlns:a16="http://schemas.microsoft.com/office/drawing/2014/main" id="{8AF046FE-AEB1-8D8A-E74E-1E3A7CBBEADD}"/>
              </a:ext>
            </a:extLst>
          </p:cNvPr>
          <p:cNvSpPr/>
          <p:nvPr/>
        </p:nvSpPr>
        <p:spPr>
          <a:xfrm>
            <a:off x="2369061" y="4694571"/>
            <a:ext cx="1386000" cy="1386000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pt-BR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entury Gothic" panose="020B0502020202020204" pitchFamily="34" charset="0"/>
              </a:rPr>
              <a:t>MÁSTER EN EXCEL</a:t>
            </a:r>
          </a:p>
        </p:txBody>
      </p:sp>
      <p:sp>
        <p:nvSpPr>
          <p:cNvPr id="11" name="Elipse 10">
            <a:extLst>
              <a:ext uri="{FF2B5EF4-FFF2-40B4-BE49-F238E27FC236}">
                <a16:creationId xmlns:a16="http://schemas.microsoft.com/office/drawing/2014/main" id="{AF4ACDC0-D1EF-03E2-2B4D-834697ABD33A}"/>
              </a:ext>
            </a:extLst>
          </p:cNvPr>
          <p:cNvSpPr/>
          <p:nvPr/>
        </p:nvSpPr>
        <p:spPr>
          <a:xfrm>
            <a:off x="8436940" y="4694571"/>
            <a:ext cx="1386000" cy="1386000"/>
          </a:xfrm>
          <a:prstGeom prst="ellipse">
            <a:avLst/>
          </a:prstGeom>
          <a:solidFill>
            <a:srgbClr val="E779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pt-BR" sz="1400" b="1" dirty="0">
                <a:solidFill>
                  <a:schemeClr val="bg1"/>
                </a:solidFill>
                <a:latin typeface="Century Gothic" panose="020B0502020202020204" pitchFamily="34" charset="0"/>
              </a:rPr>
              <a:t>MÁSTER EN POWER</a:t>
            </a:r>
          </a:p>
          <a:p>
            <a:pPr algn="ctr"/>
            <a:r>
              <a:rPr lang="pt-BR" sz="1400" b="1" dirty="0">
                <a:solidFill>
                  <a:schemeClr val="bg1"/>
                </a:solidFill>
                <a:latin typeface="Century Gothic" panose="020B0502020202020204" pitchFamily="34" charset="0"/>
              </a:rPr>
              <a:t>POINT</a:t>
            </a:r>
          </a:p>
        </p:txBody>
      </p:sp>
      <p:sp>
        <p:nvSpPr>
          <p:cNvPr id="19" name="CaixaDeTexto 18">
            <a:extLst>
              <a:ext uri="{FF2B5EF4-FFF2-40B4-BE49-F238E27FC236}">
                <a16:creationId xmlns:a16="http://schemas.microsoft.com/office/drawing/2014/main" id="{489D337B-7FCD-AB50-A0B3-E298D0619632}"/>
              </a:ext>
            </a:extLst>
          </p:cNvPr>
          <p:cNvSpPr txBox="1"/>
          <p:nvPr/>
        </p:nvSpPr>
        <p:spPr>
          <a:xfrm>
            <a:off x="427452" y="4972072"/>
            <a:ext cx="18516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entury Gothic" panose="020B0502020202020204" pitchFamily="34" charset="0"/>
              </a:rPr>
              <a:t>La herramienta más utilizada y demandada en el mercado laboral</a:t>
            </a:r>
          </a:p>
        </p:txBody>
      </p:sp>
      <p:sp>
        <p:nvSpPr>
          <p:cNvPr id="21" name="CaixaDeTexto 20">
            <a:extLst>
              <a:ext uri="{FF2B5EF4-FFF2-40B4-BE49-F238E27FC236}">
                <a16:creationId xmlns:a16="http://schemas.microsoft.com/office/drawing/2014/main" id="{BF8407E7-D5D4-943C-969C-9FE6276632BB}"/>
              </a:ext>
            </a:extLst>
          </p:cNvPr>
          <p:cNvSpPr txBox="1"/>
          <p:nvPr/>
        </p:nvSpPr>
        <p:spPr>
          <a:xfrm>
            <a:off x="308157" y="3496864"/>
            <a:ext cx="249694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entury Gothic" panose="020B0502020202020204" pitchFamily="34" charset="0"/>
              </a:rPr>
              <a:t>Una herramienta para el procesamiento y análisis de datos a través de cuadros de mando</a:t>
            </a:r>
          </a:p>
        </p:txBody>
      </p:sp>
      <p:sp>
        <p:nvSpPr>
          <p:cNvPr id="22" name="CaixaDeTexto 21">
            <a:extLst>
              <a:ext uri="{FF2B5EF4-FFF2-40B4-BE49-F238E27FC236}">
                <a16:creationId xmlns:a16="http://schemas.microsoft.com/office/drawing/2014/main" id="{E392F565-AB11-D4E5-78A6-66247D51A5B5}"/>
              </a:ext>
            </a:extLst>
          </p:cNvPr>
          <p:cNvSpPr txBox="1"/>
          <p:nvPr/>
        </p:nvSpPr>
        <p:spPr>
          <a:xfrm>
            <a:off x="1936955" y="1946701"/>
            <a:ext cx="237250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entury Gothic" panose="020B0502020202020204" pitchFamily="34" charset="0"/>
              </a:rPr>
              <a:t>Lenguaje de programación simple para automatizar procesos y crear sistemas</a:t>
            </a:r>
            <a:endParaRPr lang="pt-BR" sz="1200" dirty="0">
              <a:solidFill>
                <a:schemeClr val="tx1">
                  <a:lumMod val="85000"/>
                  <a:lumOff val="1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23" name="CaixaDeTexto 22">
            <a:extLst>
              <a:ext uri="{FF2B5EF4-FFF2-40B4-BE49-F238E27FC236}">
                <a16:creationId xmlns:a16="http://schemas.microsoft.com/office/drawing/2014/main" id="{BB664055-C96A-D35B-FAAD-0B8E118E421F}"/>
              </a:ext>
            </a:extLst>
          </p:cNvPr>
          <p:cNvSpPr txBox="1"/>
          <p:nvPr/>
        </p:nvSpPr>
        <p:spPr>
          <a:xfrm>
            <a:off x="7882543" y="1946701"/>
            <a:ext cx="25199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entury Gothic" panose="020B0502020202020204" pitchFamily="34" charset="0"/>
              </a:rPr>
              <a:t>Lenguaje de programación</a:t>
            </a:r>
          </a:p>
          <a:p>
            <a:r>
              <a:rPr lang="es-E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entury Gothic" panose="020B0502020202020204" pitchFamily="34" charset="0"/>
              </a:rPr>
              <a:t>para la gestión bancaria</a:t>
            </a:r>
          </a:p>
          <a:p>
            <a:r>
              <a:rPr lang="es-E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entury Gothic" panose="020B0502020202020204" pitchFamily="34" charset="0"/>
              </a:rPr>
              <a:t>datos muy grandes</a:t>
            </a:r>
            <a:endParaRPr lang="pt-BR" sz="1200" dirty="0">
              <a:solidFill>
                <a:schemeClr val="tx1">
                  <a:lumMod val="85000"/>
                  <a:lumOff val="1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24" name="CaixaDeTexto 23">
            <a:extLst>
              <a:ext uri="{FF2B5EF4-FFF2-40B4-BE49-F238E27FC236}">
                <a16:creationId xmlns:a16="http://schemas.microsoft.com/office/drawing/2014/main" id="{80FC055D-2FFC-5E4D-9924-50BCF16FB78B}"/>
              </a:ext>
            </a:extLst>
          </p:cNvPr>
          <p:cNvSpPr txBox="1"/>
          <p:nvPr/>
        </p:nvSpPr>
        <p:spPr>
          <a:xfrm>
            <a:off x="9311596" y="3459386"/>
            <a:ext cx="288040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entury Gothic" panose="020B0502020202020204" pitchFamily="34" charset="0"/>
              </a:rPr>
              <a:t>Lenguaje de programación</a:t>
            </a:r>
          </a:p>
          <a:p>
            <a:r>
              <a:rPr lang="es-E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entury Gothic" panose="020B0502020202020204" pitchFamily="34" charset="0"/>
              </a:rPr>
              <a:t>básico para crear macros y</a:t>
            </a:r>
          </a:p>
          <a:p>
            <a:r>
              <a:rPr lang="es-E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entury Gothic" panose="020B0502020202020204" pitchFamily="34" charset="0"/>
              </a:rPr>
              <a:t>automatización de hojas de cálculo de </a:t>
            </a:r>
            <a:r>
              <a:rPr lang="es-ES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entury Gothic" panose="020B0502020202020204" pitchFamily="34" charset="0"/>
              </a:rPr>
              <a:t>excel</a:t>
            </a:r>
            <a:endParaRPr lang="pt-BR" sz="1200" dirty="0">
              <a:solidFill>
                <a:schemeClr val="tx1">
                  <a:lumMod val="85000"/>
                  <a:lumOff val="1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25" name="CaixaDeTexto 24">
            <a:extLst>
              <a:ext uri="{FF2B5EF4-FFF2-40B4-BE49-F238E27FC236}">
                <a16:creationId xmlns:a16="http://schemas.microsoft.com/office/drawing/2014/main" id="{CC42F906-288C-EDDF-378F-6BFBFF8C7E0B}"/>
              </a:ext>
            </a:extLst>
          </p:cNvPr>
          <p:cNvSpPr txBox="1"/>
          <p:nvPr/>
        </p:nvSpPr>
        <p:spPr>
          <a:xfrm>
            <a:off x="9912888" y="4879738"/>
            <a:ext cx="18516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entury Gothic" panose="020B0502020202020204" pitchFamily="34" charset="0"/>
              </a:rPr>
              <a:t>Herramienta básica para crear</a:t>
            </a:r>
          </a:p>
          <a:p>
            <a:r>
              <a:rPr lang="es-E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entury Gothic" panose="020B0502020202020204" pitchFamily="34" charset="0"/>
              </a:rPr>
              <a:t>presentaciones de</a:t>
            </a:r>
          </a:p>
          <a:p>
            <a:r>
              <a:rPr lang="es-E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entury Gothic" panose="020B0502020202020204" pitchFamily="34" charset="0"/>
              </a:rPr>
              <a:t>proyectos</a:t>
            </a:r>
            <a:endParaRPr lang="pt-BR" sz="1200" dirty="0">
              <a:solidFill>
                <a:schemeClr val="tx1">
                  <a:lumMod val="85000"/>
                  <a:lumOff val="15000"/>
                </a:schemeClr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4629396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m 8">
            <a:extLst>
              <a:ext uri="{FF2B5EF4-FFF2-40B4-BE49-F238E27FC236}">
                <a16:creationId xmlns:a16="http://schemas.microsoft.com/office/drawing/2014/main" id="{3C057D9A-EDFD-2887-E310-F8B9F213395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55333"/>
          <a:stretch/>
        </p:blipFill>
        <p:spPr>
          <a:xfrm>
            <a:off x="2844532" y="2593032"/>
            <a:ext cx="6502936" cy="3285254"/>
          </a:xfrm>
          <a:prstGeom prst="rect">
            <a:avLst/>
          </a:prstGeom>
        </p:spPr>
      </p:pic>
      <p:sp>
        <p:nvSpPr>
          <p:cNvPr id="7" name="Elipse 6">
            <a:extLst>
              <a:ext uri="{FF2B5EF4-FFF2-40B4-BE49-F238E27FC236}">
                <a16:creationId xmlns:a16="http://schemas.microsoft.com/office/drawing/2014/main" id="{8802629B-B7B8-26B8-7D0A-8C9EA188C0DA}"/>
              </a:ext>
            </a:extLst>
          </p:cNvPr>
          <p:cNvSpPr/>
          <p:nvPr/>
        </p:nvSpPr>
        <p:spPr>
          <a:xfrm>
            <a:off x="2923457" y="3127030"/>
            <a:ext cx="1386000" cy="1386000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pt-BR" sz="1400" b="1" dirty="0">
                <a:solidFill>
                  <a:schemeClr val="bg1"/>
                </a:solidFill>
                <a:latin typeface="Century Gothic" panose="020B0502020202020204" pitchFamily="34" charset="0"/>
              </a:rPr>
              <a:t>MÁSTER EN POWER BI</a:t>
            </a:r>
          </a:p>
        </p:txBody>
      </p:sp>
      <p:sp>
        <p:nvSpPr>
          <p:cNvPr id="6" name="Elipse 5">
            <a:extLst>
              <a:ext uri="{FF2B5EF4-FFF2-40B4-BE49-F238E27FC236}">
                <a16:creationId xmlns:a16="http://schemas.microsoft.com/office/drawing/2014/main" id="{8AF046FE-AEB1-8D8A-E74E-1E3A7CBBEADD}"/>
              </a:ext>
            </a:extLst>
          </p:cNvPr>
          <p:cNvSpPr/>
          <p:nvPr/>
        </p:nvSpPr>
        <p:spPr>
          <a:xfrm>
            <a:off x="2369061" y="4694571"/>
            <a:ext cx="1386000" cy="1386000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pt-BR" sz="1400" b="1" dirty="0">
                <a:solidFill>
                  <a:schemeClr val="bg1"/>
                </a:solidFill>
                <a:latin typeface="Century Gothic" panose="020B0502020202020204" pitchFamily="34" charset="0"/>
              </a:rPr>
              <a:t>MÁSTER EN EXCEL</a:t>
            </a:r>
          </a:p>
        </p:txBody>
      </p:sp>
      <p:sp>
        <p:nvSpPr>
          <p:cNvPr id="19" name="CaixaDeTexto 18">
            <a:extLst>
              <a:ext uri="{FF2B5EF4-FFF2-40B4-BE49-F238E27FC236}">
                <a16:creationId xmlns:a16="http://schemas.microsoft.com/office/drawing/2014/main" id="{489D337B-7FCD-AB50-A0B3-E298D0619632}"/>
              </a:ext>
            </a:extLst>
          </p:cNvPr>
          <p:cNvSpPr txBox="1"/>
          <p:nvPr/>
        </p:nvSpPr>
        <p:spPr>
          <a:xfrm>
            <a:off x="427452" y="4972072"/>
            <a:ext cx="18516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1200" dirty="0">
                <a:solidFill>
                  <a:schemeClr val="bg1">
                    <a:lumMod val="65000"/>
                  </a:schemeClr>
                </a:solidFill>
                <a:latin typeface="Century Gothic" panose="020B0502020202020204" pitchFamily="34" charset="0"/>
              </a:rPr>
              <a:t>La herramienta más utilizada y demandada en el mercado laboral</a:t>
            </a:r>
          </a:p>
        </p:txBody>
      </p:sp>
      <p:sp>
        <p:nvSpPr>
          <p:cNvPr id="21" name="CaixaDeTexto 20">
            <a:extLst>
              <a:ext uri="{FF2B5EF4-FFF2-40B4-BE49-F238E27FC236}">
                <a16:creationId xmlns:a16="http://schemas.microsoft.com/office/drawing/2014/main" id="{BF8407E7-D5D4-943C-969C-9FE6276632BB}"/>
              </a:ext>
            </a:extLst>
          </p:cNvPr>
          <p:cNvSpPr txBox="1"/>
          <p:nvPr/>
        </p:nvSpPr>
        <p:spPr>
          <a:xfrm>
            <a:off x="326326" y="3342976"/>
            <a:ext cx="249694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entury Gothic" panose="020B0502020202020204" pitchFamily="34" charset="0"/>
              </a:rPr>
              <a:t>Una herramienta para el procesamiento y análisis de datos a través de cuadros de mando</a:t>
            </a:r>
          </a:p>
        </p:txBody>
      </p:sp>
      <p:sp>
        <p:nvSpPr>
          <p:cNvPr id="8" name="CaixaDeTexto 7">
            <a:extLst>
              <a:ext uri="{FF2B5EF4-FFF2-40B4-BE49-F238E27FC236}">
                <a16:creationId xmlns:a16="http://schemas.microsoft.com/office/drawing/2014/main" id="{38760C36-27E9-47F5-96C2-86410F713512}"/>
              </a:ext>
            </a:extLst>
          </p:cNvPr>
          <p:cNvSpPr txBox="1"/>
          <p:nvPr/>
        </p:nvSpPr>
        <p:spPr>
          <a:xfrm>
            <a:off x="643811" y="569167"/>
            <a:ext cx="5896947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4000" b="1" dirty="0">
                <a:solidFill>
                  <a:srgbClr val="E7795B"/>
                </a:solidFill>
                <a:latin typeface="Century Gothic" panose="020B0502020202020204" pitchFamily="34" charset="0"/>
              </a:rPr>
              <a:t>NUESTROS PRODUCTOS</a:t>
            </a:r>
          </a:p>
          <a:p>
            <a:r>
              <a:rPr lang="pt-BR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Century Gothic" panose="020B0502020202020204" pitchFamily="34" charset="0"/>
              </a:rPr>
              <a:t>ENTRENAMIENTOS DISPONIBLES</a:t>
            </a:r>
          </a:p>
        </p:txBody>
      </p:sp>
    </p:spTree>
    <p:extLst>
      <p:ext uri="{BB962C8B-B14F-4D97-AF65-F5344CB8AC3E}">
        <p14:creationId xmlns:p14="http://schemas.microsoft.com/office/powerpoint/2010/main" val="244399688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>
            <a:extLst>
              <a:ext uri="{FF2B5EF4-FFF2-40B4-BE49-F238E27FC236}">
                <a16:creationId xmlns:a16="http://schemas.microsoft.com/office/drawing/2014/main" id="{7B7CDA47-9AF7-05D8-1752-73EA99CD63D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55333"/>
          <a:stretch/>
        </p:blipFill>
        <p:spPr>
          <a:xfrm>
            <a:off x="2844532" y="2593032"/>
            <a:ext cx="6502936" cy="3285254"/>
          </a:xfrm>
          <a:prstGeom prst="rect">
            <a:avLst/>
          </a:prstGeom>
        </p:spPr>
      </p:pic>
      <p:sp>
        <p:nvSpPr>
          <p:cNvPr id="8" name="Elipse 7">
            <a:extLst>
              <a:ext uri="{FF2B5EF4-FFF2-40B4-BE49-F238E27FC236}">
                <a16:creationId xmlns:a16="http://schemas.microsoft.com/office/drawing/2014/main" id="{757EC8C1-F88B-9499-6E3E-5C61F944FBB0}"/>
              </a:ext>
            </a:extLst>
          </p:cNvPr>
          <p:cNvSpPr/>
          <p:nvPr/>
        </p:nvSpPr>
        <p:spPr>
          <a:xfrm>
            <a:off x="4416007" y="2193971"/>
            <a:ext cx="1386000" cy="1386000"/>
          </a:xfrm>
          <a:prstGeom prst="ellipse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pt-BR" sz="1400" b="1" dirty="0">
                <a:solidFill>
                  <a:schemeClr val="bg1"/>
                </a:solidFill>
                <a:latin typeface="Century Gothic" panose="020B0502020202020204" pitchFamily="34" charset="0"/>
              </a:rPr>
              <a:t>MÁSTER EN PYTHON</a:t>
            </a:r>
          </a:p>
        </p:txBody>
      </p:sp>
      <p:sp>
        <p:nvSpPr>
          <p:cNvPr id="7" name="Elipse 6">
            <a:extLst>
              <a:ext uri="{FF2B5EF4-FFF2-40B4-BE49-F238E27FC236}">
                <a16:creationId xmlns:a16="http://schemas.microsoft.com/office/drawing/2014/main" id="{8802629B-B7B8-26B8-7D0A-8C9EA188C0DA}"/>
              </a:ext>
            </a:extLst>
          </p:cNvPr>
          <p:cNvSpPr/>
          <p:nvPr/>
        </p:nvSpPr>
        <p:spPr>
          <a:xfrm>
            <a:off x="2923457" y="3127030"/>
            <a:ext cx="1386000" cy="1386000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pt-BR" sz="1400" b="1" dirty="0">
                <a:solidFill>
                  <a:schemeClr val="bg1"/>
                </a:solidFill>
                <a:latin typeface="Century Gothic" panose="020B0502020202020204" pitchFamily="34" charset="0"/>
              </a:rPr>
              <a:t>MÁSTER EN POWER BI</a:t>
            </a:r>
          </a:p>
        </p:txBody>
      </p:sp>
      <p:sp>
        <p:nvSpPr>
          <p:cNvPr id="21" name="CaixaDeTexto 20">
            <a:extLst>
              <a:ext uri="{FF2B5EF4-FFF2-40B4-BE49-F238E27FC236}">
                <a16:creationId xmlns:a16="http://schemas.microsoft.com/office/drawing/2014/main" id="{BF8407E7-D5D4-943C-969C-9FE6276632BB}"/>
              </a:ext>
            </a:extLst>
          </p:cNvPr>
          <p:cNvSpPr txBox="1"/>
          <p:nvPr/>
        </p:nvSpPr>
        <p:spPr>
          <a:xfrm>
            <a:off x="308157" y="3496864"/>
            <a:ext cx="249694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1200" dirty="0">
                <a:solidFill>
                  <a:schemeClr val="bg1">
                    <a:lumMod val="65000"/>
                  </a:schemeClr>
                </a:solidFill>
                <a:latin typeface="Century Gothic" panose="020B0502020202020204" pitchFamily="34" charset="0"/>
              </a:rPr>
              <a:t>Una herramienta para el procesamiento y análisis de datos a través de cuadros de mando</a:t>
            </a:r>
          </a:p>
        </p:txBody>
      </p:sp>
      <p:sp>
        <p:nvSpPr>
          <p:cNvPr id="22" name="CaixaDeTexto 21">
            <a:extLst>
              <a:ext uri="{FF2B5EF4-FFF2-40B4-BE49-F238E27FC236}">
                <a16:creationId xmlns:a16="http://schemas.microsoft.com/office/drawing/2014/main" id="{E392F565-AB11-D4E5-78A6-66247D51A5B5}"/>
              </a:ext>
            </a:extLst>
          </p:cNvPr>
          <p:cNvSpPr txBox="1"/>
          <p:nvPr/>
        </p:nvSpPr>
        <p:spPr>
          <a:xfrm>
            <a:off x="1399592" y="1946701"/>
            <a:ext cx="290986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entury Gothic" panose="020B0502020202020204" pitchFamily="34" charset="0"/>
              </a:rPr>
              <a:t>Lenguaje de programación simple para automatizar procesos y crear sistemas</a:t>
            </a:r>
          </a:p>
        </p:txBody>
      </p:sp>
      <p:sp>
        <p:nvSpPr>
          <p:cNvPr id="10" name="CaixaDeTexto 9">
            <a:extLst>
              <a:ext uri="{FF2B5EF4-FFF2-40B4-BE49-F238E27FC236}">
                <a16:creationId xmlns:a16="http://schemas.microsoft.com/office/drawing/2014/main" id="{B6995BD7-9A4B-4A94-B7C3-9B36D06813C6}"/>
              </a:ext>
            </a:extLst>
          </p:cNvPr>
          <p:cNvSpPr txBox="1"/>
          <p:nvPr/>
        </p:nvSpPr>
        <p:spPr>
          <a:xfrm>
            <a:off x="643811" y="569167"/>
            <a:ext cx="5896947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4000" b="1" dirty="0">
                <a:solidFill>
                  <a:srgbClr val="E7795B"/>
                </a:solidFill>
                <a:latin typeface="Century Gothic" panose="020B0502020202020204" pitchFamily="34" charset="0"/>
              </a:rPr>
              <a:t>NUESTROS PRODUCTOS</a:t>
            </a:r>
          </a:p>
          <a:p>
            <a:r>
              <a:rPr lang="pt-BR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Century Gothic" panose="020B0502020202020204" pitchFamily="34" charset="0"/>
              </a:rPr>
              <a:t>ENTRENAMIENTOS DISPONIBLES</a:t>
            </a:r>
          </a:p>
        </p:txBody>
      </p:sp>
      <p:sp>
        <p:nvSpPr>
          <p:cNvPr id="11" name="Elipse 10">
            <a:extLst>
              <a:ext uri="{FF2B5EF4-FFF2-40B4-BE49-F238E27FC236}">
                <a16:creationId xmlns:a16="http://schemas.microsoft.com/office/drawing/2014/main" id="{9787441A-3133-423D-B584-062051E7259E}"/>
              </a:ext>
            </a:extLst>
          </p:cNvPr>
          <p:cNvSpPr/>
          <p:nvPr/>
        </p:nvSpPr>
        <p:spPr>
          <a:xfrm>
            <a:off x="2369061" y="4694571"/>
            <a:ext cx="1386000" cy="1386000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pt-BR" sz="1400" b="1" dirty="0">
                <a:solidFill>
                  <a:schemeClr val="bg1"/>
                </a:solidFill>
                <a:latin typeface="Century Gothic" panose="020B0502020202020204" pitchFamily="34" charset="0"/>
              </a:rPr>
              <a:t>MÁSTER EN EXCEL</a:t>
            </a:r>
          </a:p>
        </p:txBody>
      </p:sp>
      <p:sp>
        <p:nvSpPr>
          <p:cNvPr id="12" name="CaixaDeTexto 11">
            <a:extLst>
              <a:ext uri="{FF2B5EF4-FFF2-40B4-BE49-F238E27FC236}">
                <a16:creationId xmlns:a16="http://schemas.microsoft.com/office/drawing/2014/main" id="{78F7FC9A-B35B-45D6-9664-05FDEB6C47D4}"/>
              </a:ext>
            </a:extLst>
          </p:cNvPr>
          <p:cNvSpPr txBox="1"/>
          <p:nvPr/>
        </p:nvSpPr>
        <p:spPr>
          <a:xfrm>
            <a:off x="427452" y="4972072"/>
            <a:ext cx="18516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1200" dirty="0">
                <a:solidFill>
                  <a:schemeClr val="bg1">
                    <a:lumMod val="65000"/>
                  </a:schemeClr>
                </a:solidFill>
                <a:latin typeface="Century Gothic" panose="020B0502020202020204" pitchFamily="34" charset="0"/>
              </a:rPr>
              <a:t>La herramienta más utilizada y demandada en el mercado laboral</a:t>
            </a:r>
          </a:p>
        </p:txBody>
      </p:sp>
    </p:spTree>
    <p:extLst>
      <p:ext uri="{BB962C8B-B14F-4D97-AF65-F5344CB8AC3E}">
        <p14:creationId xmlns:p14="http://schemas.microsoft.com/office/powerpoint/2010/main" val="254966604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>
            <a:extLst>
              <a:ext uri="{FF2B5EF4-FFF2-40B4-BE49-F238E27FC236}">
                <a16:creationId xmlns:a16="http://schemas.microsoft.com/office/drawing/2014/main" id="{8D3D2E4C-8655-8C69-0AE9-FB7DAF59CAF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55333"/>
          <a:stretch/>
        </p:blipFill>
        <p:spPr>
          <a:xfrm>
            <a:off x="2844532" y="2593032"/>
            <a:ext cx="6502936" cy="3285254"/>
          </a:xfrm>
          <a:prstGeom prst="rect">
            <a:avLst/>
          </a:prstGeom>
        </p:spPr>
      </p:pic>
      <p:sp>
        <p:nvSpPr>
          <p:cNvPr id="8" name="Elipse 7">
            <a:extLst>
              <a:ext uri="{FF2B5EF4-FFF2-40B4-BE49-F238E27FC236}">
                <a16:creationId xmlns:a16="http://schemas.microsoft.com/office/drawing/2014/main" id="{757EC8C1-F88B-9499-6E3E-5C61F944FBB0}"/>
              </a:ext>
            </a:extLst>
          </p:cNvPr>
          <p:cNvSpPr/>
          <p:nvPr/>
        </p:nvSpPr>
        <p:spPr>
          <a:xfrm>
            <a:off x="4416007" y="2193971"/>
            <a:ext cx="1386000" cy="1386000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pt-BR" sz="1400" b="1" dirty="0">
                <a:solidFill>
                  <a:schemeClr val="bg1"/>
                </a:solidFill>
                <a:latin typeface="Century Gothic" panose="020B0502020202020204" pitchFamily="34" charset="0"/>
              </a:rPr>
              <a:t>MÁSTER EN PYTHON</a:t>
            </a:r>
          </a:p>
        </p:txBody>
      </p:sp>
      <p:sp>
        <p:nvSpPr>
          <p:cNvPr id="9" name="Elipse 8">
            <a:extLst>
              <a:ext uri="{FF2B5EF4-FFF2-40B4-BE49-F238E27FC236}">
                <a16:creationId xmlns:a16="http://schemas.microsoft.com/office/drawing/2014/main" id="{AD525F90-8196-6312-6312-133F6900F035}"/>
              </a:ext>
            </a:extLst>
          </p:cNvPr>
          <p:cNvSpPr/>
          <p:nvPr/>
        </p:nvSpPr>
        <p:spPr>
          <a:xfrm>
            <a:off x="6389994" y="2193971"/>
            <a:ext cx="1386000" cy="1386000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pt-BR" sz="1400" b="1" dirty="0">
                <a:solidFill>
                  <a:schemeClr val="bg1"/>
                </a:solidFill>
                <a:latin typeface="Century Gothic" panose="020B0502020202020204" pitchFamily="34" charset="0"/>
              </a:rPr>
              <a:t>MÁSTER EN SQL</a:t>
            </a:r>
          </a:p>
        </p:txBody>
      </p:sp>
      <p:sp>
        <p:nvSpPr>
          <p:cNvPr id="22" name="CaixaDeTexto 21">
            <a:extLst>
              <a:ext uri="{FF2B5EF4-FFF2-40B4-BE49-F238E27FC236}">
                <a16:creationId xmlns:a16="http://schemas.microsoft.com/office/drawing/2014/main" id="{E392F565-AB11-D4E5-78A6-66247D51A5B5}"/>
              </a:ext>
            </a:extLst>
          </p:cNvPr>
          <p:cNvSpPr txBox="1"/>
          <p:nvPr/>
        </p:nvSpPr>
        <p:spPr>
          <a:xfrm>
            <a:off x="1936955" y="1946701"/>
            <a:ext cx="237250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1200" dirty="0">
                <a:solidFill>
                  <a:schemeClr val="bg1">
                    <a:lumMod val="65000"/>
                  </a:schemeClr>
                </a:solidFill>
                <a:latin typeface="Century Gothic" panose="020B0502020202020204" pitchFamily="34" charset="0"/>
              </a:rPr>
              <a:t>Lenguaje de programación simple para automatizar procesos y crear sistemas</a:t>
            </a:r>
          </a:p>
        </p:txBody>
      </p:sp>
      <p:sp>
        <p:nvSpPr>
          <p:cNvPr id="23" name="CaixaDeTexto 22">
            <a:extLst>
              <a:ext uri="{FF2B5EF4-FFF2-40B4-BE49-F238E27FC236}">
                <a16:creationId xmlns:a16="http://schemas.microsoft.com/office/drawing/2014/main" id="{BB664055-C96A-D35B-FAAD-0B8E118E421F}"/>
              </a:ext>
            </a:extLst>
          </p:cNvPr>
          <p:cNvSpPr txBox="1"/>
          <p:nvPr/>
        </p:nvSpPr>
        <p:spPr>
          <a:xfrm>
            <a:off x="7882542" y="1946701"/>
            <a:ext cx="2726363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entury Gothic" panose="020B0502020202020204" pitchFamily="34" charset="0"/>
              </a:rPr>
              <a:t>Lenguaje de programación</a:t>
            </a:r>
          </a:p>
          <a:p>
            <a:r>
              <a:rPr lang="es-ES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entury Gothic" panose="020B0502020202020204" pitchFamily="34" charset="0"/>
              </a:rPr>
              <a:t>para la gestión bancaria</a:t>
            </a:r>
          </a:p>
          <a:p>
            <a:r>
              <a:rPr lang="es-ES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entury Gothic" panose="020B0502020202020204" pitchFamily="34" charset="0"/>
              </a:rPr>
              <a:t>datos muy grandes</a:t>
            </a:r>
          </a:p>
        </p:txBody>
      </p:sp>
      <p:sp>
        <p:nvSpPr>
          <p:cNvPr id="12" name="CaixaDeTexto 11">
            <a:extLst>
              <a:ext uri="{FF2B5EF4-FFF2-40B4-BE49-F238E27FC236}">
                <a16:creationId xmlns:a16="http://schemas.microsoft.com/office/drawing/2014/main" id="{071842D7-1187-4103-9538-37B1AA13E242}"/>
              </a:ext>
            </a:extLst>
          </p:cNvPr>
          <p:cNvSpPr txBox="1"/>
          <p:nvPr/>
        </p:nvSpPr>
        <p:spPr>
          <a:xfrm>
            <a:off x="643811" y="569167"/>
            <a:ext cx="5896947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4000" b="1" dirty="0">
                <a:solidFill>
                  <a:srgbClr val="E7795B"/>
                </a:solidFill>
                <a:latin typeface="Century Gothic" panose="020B0502020202020204" pitchFamily="34" charset="0"/>
              </a:rPr>
              <a:t>NUESTROS PRODUCTOS</a:t>
            </a:r>
          </a:p>
          <a:p>
            <a:r>
              <a:rPr lang="pt-BR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Century Gothic" panose="020B0502020202020204" pitchFamily="34" charset="0"/>
              </a:rPr>
              <a:t>ENTRENAMIENTOS DISPONIBLES</a:t>
            </a:r>
          </a:p>
        </p:txBody>
      </p:sp>
      <p:sp>
        <p:nvSpPr>
          <p:cNvPr id="13" name="Elipse 12">
            <a:extLst>
              <a:ext uri="{FF2B5EF4-FFF2-40B4-BE49-F238E27FC236}">
                <a16:creationId xmlns:a16="http://schemas.microsoft.com/office/drawing/2014/main" id="{20C6ECD8-6E6A-445E-9EF7-B785F0C49A07}"/>
              </a:ext>
            </a:extLst>
          </p:cNvPr>
          <p:cNvSpPr/>
          <p:nvPr/>
        </p:nvSpPr>
        <p:spPr>
          <a:xfrm>
            <a:off x="2923457" y="3127030"/>
            <a:ext cx="1386000" cy="1386000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pt-BR" sz="1400" b="1" dirty="0">
                <a:solidFill>
                  <a:schemeClr val="bg1"/>
                </a:solidFill>
                <a:latin typeface="Century Gothic" panose="020B0502020202020204" pitchFamily="34" charset="0"/>
              </a:rPr>
              <a:t>MÁSTER EN POWER BI</a:t>
            </a:r>
          </a:p>
        </p:txBody>
      </p:sp>
      <p:sp>
        <p:nvSpPr>
          <p:cNvPr id="14" name="CaixaDeTexto 13">
            <a:extLst>
              <a:ext uri="{FF2B5EF4-FFF2-40B4-BE49-F238E27FC236}">
                <a16:creationId xmlns:a16="http://schemas.microsoft.com/office/drawing/2014/main" id="{7E1B1E1B-0E34-47EA-9581-25D6AB4AADD6}"/>
              </a:ext>
            </a:extLst>
          </p:cNvPr>
          <p:cNvSpPr txBox="1"/>
          <p:nvPr/>
        </p:nvSpPr>
        <p:spPr>
          <a:xfrm>
            <a:off x="308157" y="3496864"/>
            <a:ext cx="249694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1200" dirty="0">
                <a:solidFill>
                  <a:schemeClr val="bg1">
                    <a:lumMod val="65000"/>
                  </a:schemeClr>
                </a:solidFill>
                <a:latin typeface="Century Gothic" panose="020B0502020202020204" pitchFamily="34" charset="0"/>
              </a:rPr>
              <a:t>Una herramienta para el procesamiento y análisis de datos a través de cuadros de mando</a:t>
            </a:r>
          </a:p>
        </p:txBody>
      </p:sp>
      <p:sp>
        <p:nvSpPr>
          <p:cNvPr id="15" name="Elipse 14">
            <a:extLst>
              <a:ext uri="{FF2B5EF4-FFF2-40B4-BE49-F238E27FC236}">
                <a16:creationId xmlns:a16="http://schemas.microsoft.com/office/drawing/2014/main" id="{B57FF4EB-E2B1-492A-85F6-C72C5BA2F4EB}"/>
              </a:ext>
            </a:extLst>
          </p:cNvPr>
          <p:cNvSpPr/>
          <p:nvPr/>
        </p:nvSpPr>
        <p:spPr>
          <a:xfrm>
            <a:off x="2369061" y="4694571"/>
            <a:ext cx="1386000" cy="1386000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pt-BR" sz="1400" b="1" dirty="0">
                <a:solidFill>
                  <a:schemeClr val="bg1"/>
                </a:solidFill>
                <a:latin typeface="Century Gothic" panose="020B0502020202020204" pitchFamily="34" charset="0"/>
              </a:rPr>
              <a:t>MÁSTER EN EXCEL</a:t>
            </a:r>
          </a:p>
        </p:txBody>
      </p:sp>
      <p:sp>
        <p:nvSpPr>
          <p:cNvPr id="16" name="CaixaDeTexto 15">
            <a:extLst>
              <a:ext uri="{FF2B5EF4-FFF2-40B4-BE49-F238E27FC236}">
                <a16:creationId xmlns:a16="http://schemas.microsoft.com/office/drawing/2014/main" id="{39D27C89-BF6B-4A7E-BF52-862365BA7A74}"/>
              </a:ext>
            </a:extLst>
          </p:cNvPr>
          <p:cNvSpPr txBox="1"/>
          <p:nvPr/>
        </p:nvSpPr>
        <p:spPr>
          <a:xfrm>
            <a:off x="427452" y="4972072"/>
            <a:ext cx="18516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1200" dirty="0">
                <a:solidFill>
                  <a:schemeClr val="bg1">
                    <a:lumMod val="65000"/>
                  </a:schemeClr>
                </a:solidFill>
                <a:latin typeface="Century Gothic" panose="020B0502020202020204" pitchFamily="34" charset="0"/>
              </a:rPr>
              <a:t>La herramienta más utilizada y demandada en el mercado laboral</a:t>
            </a:r>
          </a:p>
        </p:txBody>
      </p:sp>
    </p:spTree>
    <p:extLst>
      <p:ext uri="{BB962C8B-B14F-4D97-AF65-F5344CB8AC3E}">
        <p14:creationId xmlns:p14="http://schemas.microsoft.com/office/powerpoint/2010/main" val="193055995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>
            <a:extLst>
              <a:ext uri="{FF2B5EF4-FFF2-40B4-BE49-F238E27FC236}">
                <a16:creationId xmlns:a16="http://schemas.microsoft.com/office/drawing/2014/main" id="{16936B0E-10C1-82A2-BE3E-0DB14275120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55333"/>
          <a:stretch/>
        </p:blipFill>
        <p:spPr>
          <a:xfrm>
            <a:off x="2844532" y="2593032"/>
            <a:ext cx="6502936" cy="3285254"/>
          </a:xfrm>
          <a:prstGeom prst="rect">
            <a:avLst/>
          </a:prstGeom>
        </p:spPr>
      </p:pic>
      <p:sp>
        <p:nvSpPr>
          <p:cNvPr id="9" name="Elipse 8">
            <a:extLst>
              <a:ext uri="{FF2B5EF4-FFF2-40B4-BE49-F238E27FC236}">
                <a16:creationId xmlns:a16="http://schemas.microsoft.com/office/drawing/2014/main" id="{AD525F90-8196-6312-6312-133F6900F035}"/>
              </a:ext>
            </a:extLst>
          </p:cNvPr>
          <p:cNvSpPr/>
          <p:nvPr/>
        </p:nvSpPr>
        <p:spPr>
          <a:xfrm>
            <a:off x="6389994" y="2193971"/>
            <a:ext cx="1386000" cy="1386000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pt-BR" sz="1400" b="1" dirty="0">
                <a:solidFill>
                  <a:schemeClr val="bg1"/>
                </a:solidFill>
                <a:latin typeface="Century Gothic" panose="020B0502020202020204" pitchFamily="34" charset="0"/>
              </a:rPr>
              <a:t>MÁSTER EN SQL</a:t>
            </a:r>
          </a:p>
        </p:txBody>
      </p:sp>
      <p:sp>
        <p:nvSpPr>
          <p:cNvPr id="10" name="Elipse 9">
            <a:extLst>
              <a:ext uri="{FF2B5EF4-FFF2-40B4-BE49-F238E27FC236}">
                <a16:creationId xmlns:a16="http://schemas.microsoft.com/office/drawing/2014/main" id="{5E11F7EB-624D-C74D-8F81-5077C4226949}"/>
              </a:ext>
            </a:extLst>
          </p:cNvPr>
          <p:cNvSpPr/>
          <p:nvPr/>
        </p:nvSpPr>
        <p:spPr>
          <a:xfrm>
            <a:off x="7882543" y="3127030"/>
            <a:ext cx="1386000" cy="138600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pt-BR" sz="1400" b="1" dirty="0">
                <a:solidFill>
                  <a:schemeClr val="bg1"/>
                </a:solidFill>
                <a:latin typeface="Century Gothic" panose="020B0502020202020204" pitchFamily="34" charset="0"/>
              </a:rPr>
              <a:t>MÁSTER EN VBA</a:t>
            </a:r>
          </a:p>
        </p:txBody>
      </p:sp>
      <p:sp>
        <p:nvSpPr>
          <p:cNvPr id="23" name="CaixaDeTexto 22">
            <a:extLst>
              <a:ext uri="{FF2B5EF4-FFF2-40B4-BE49-F238E27FC236}">
                <a16:creationId xmlns:a16="http://schemas.microsoft.com/office/drawing/2014/main" id="{BB664055-C96A-D35B-FAAD-0B8E118E421F}"/>
              </a:ext>
            </a:extLst>
          </p:cNvPr>
          <p:cNvSpPr txBox="1"/>
          <p:nvPr/>
        </p:nvSpPr>
        <p:spPr>
          <a:xfrm>
            <a:off x="7882543" y="1946701"/>
            <a:ext cx="25199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200" dirty="0">
                <a:solidFill>
                  <a:schemeClr val="bg1">
                    <a:lumMod val="65000"/>
                  </a:schemeClr>
                </a:solidFill>
                <a:latin typeface="Century Gothic" panose="020B0502020202020204" pitchFamily="34" charset="0"/>
              </a:rPr>
              <a:t>Lenguaje de programación</a:t>
            </a:r>
          </a:p>
          <a:p>
            <a:r>
              <a:rPr lang="es-ES" sz="1200" dirty="0">
                <a:solidFill>
                  <a:schemeClr val="bg1">
                    <a:lumMod val="65000"/>
                  </a:schemeClr>
                </a:solidFill>
                <a:latin typeface="Century Gothic" panose="020B0502020202020204" pitchFamily="34" charset="0"/>
              </a:rPr>
              <a:t>para la gestión bancaria</a:t>
            </a:r>
          </a:p>
          <a:p>
            <a:r>
              <a:rPr lang="es-ES" sz="1200" dirty="0">
                <a:solidFill>
                  <a:schemeClr val="bg1">
                    <a:lumMod val="65000"/>
                  </a:schemeClr>
                </a:solidFill>
                <a:latin typeface="Century Gothic" panose="020B0502020202020204" pitchFamily="34" charset="0"/>
              </a:rPr>
              <a:t>datos muy grandes</a:t>
            </a:r>
          </a:p>
        </p:txBody>
      </p:sp>
      <p:sp>
        <p:nvSpPr>
          <p:cNvPr id="24" name="CaixaDeTexto 23">
            <a:extLst>
              <a:ext uri="{FF2B5EF4-FFF2-40B4-BE49-F238E27FC236}">
                <a16:creationId xmlns:a16="http://schemas.microsoft.com/office/drawing/2014/main" id="{80FC055D-2FFC-5E4D-9924-50BCF16FB78B}"/>
              </a:ext>
            </a:extLst>
          </p:cNvPr>
          <p:cNvSpPr txBox="1"/>
          <p:nvPr/>
        </p:nvSpPr>
        <p:spPr>
          <a:xfrm>
            <a:off x="9311596" y="3342975"/>
            <a:ext cx="288040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entury Gothic" panose="020B0502020202020204" pitchFamily="34" charset="0"/>
              </a:rPr>
              <a:t>Lenguaje de programación</a:t>
            </a:r>
          </a:p>
          <a:p>
            <a:r>
              <a:rPr lang="es-ES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entury Gothic" panose="020B0502020202020204" pitchFamily="34" charset="0"/>
              </a:rPr>
              <a:t>básico para crear macros y</a:t>
            </a:r>
          </a:p>
          <a:p>
            <a:r>
              <a:rPr lang="es-ES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entury Gothic" panose="020B0502020202020204" pitchFamily="34" charset="0"/>
              </a:rPr>
              <a:t>automatización de hojas de cálculo de </a:t>
            </a:r>
            <a:r>
              <a:rPr lang="es-ES" sz="1400" b="1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entury Gothic" panose="020B0502020202020204" pitchFamily="34" charset="0"/>
              </a:rPr>
              <a:t>excel</a:t>
            </a:r>
            <a:endParaRPr lang="es-ES" sz="1400" b="1" dirty="0">
              <a:solidFill>
                <a:schemeClr val="tx1">
                  <a:lumMod val="85000"/>
                  <a:lumOff val="1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14" name="CaixaDeTexto 13">
            <a:extLst>
              <a:ext uri="{FF2B5EF4-FFF2-40B4-BE49-F238E27FC236}">
                <a16:creationId xmlns:a16="http://schemas.microsoft.com/office/drawing/2014/main" id="{224EA75F-1A77-44EC-B2FC-68B8B6CF7CB5}"/>
              </a:ext>
            </a:extLst>
          </p:cNvPr>
          <p:cNvSpPr txBox="1"/>
          <p:nvPr/>
        </p:nvSpPr>
        <p:spPr>
          <a:xfrm>
            <a:off x="643811" y="569167"/>
            <a:ext cx="5896947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4000" b="1" dirty="0">
                <a:solidFill>
                  <a:srgbClr val="E7795B"/>
                </a:solidFill>
                <a:latin typeface="Century Gothic" panose="020B0502020202020204" pitchFamily="34" charset="0"/>
              </a:rPr>
              <a:t>NUESTROS PRODUCTOS</a:t>
            </a:r>
          </a:p>
          <a:p>
            <a:r>
              <a:rPr lang="pt-BR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Century Gothic" panose="020B0502020202020204" pitchFamily="34" charset="0"/>
              </a:rPr>
              <a:t>ENTRENAMIENTOS DISPONIBLES</a:t>
            </a:r>
          </a:p>
        </p:txBody>
      </p:sp>
      <p:sp>
        <p:nvSpPr>
          <p:cNvPr id="15" name="Elipse 14">
            <a:extLst>
              <a:ext uri="{FF2B5EF4-FFF2-40B4-BE49-F238E27FC236}">
                <a16:creationId xmlns:a16="http://schemas.microsoft.com/office/drawing/2014/main" id="{C42F2725-D74F-4B8E-8B96-FCEC60586E98}"/>
              </a:ext>
            </a:extLst>
          </p:cNvPr>
          <p:cNvSpPr/>
          <p:nvPr/>
        </p:nvSpPr>
        <p:spPr>
          <a:xfrm>
            <a:off x="4416007" y="2193971"/>
            <a:ext cx="1386000" cy="1386000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pt-BR" sz="1400" b="1" dirty="0">
                <a:solidFill>
                  <a:schemeClr val="bg1"/>
                </a:solidFill>
                <a:latin typeface="Century Gothic" panose="020B0502020202020204" pitchFamily="34" charset="0"/>
              </a:rPr>
              <a:t>MÁSTER EN PYTHON</a:t>
            </a:r>
          </a:p>
        </p:txBody>
      </p:sp>
      <p:sp>
        <p:nvSpPr>
          <p:cNvPr id="16" name="CaixaDeTexto 15">
            <a:extLst>
              <a:ext uri="{FF2B5EF4-FFF2-40B4-BE49-F238E27FC236}">
                <a16:creationId xmlns:a16="http://schemas.microsoft.com/office/drawing/2014/main" id="{1192501B-5573-44E8-AB07-0F1BED05C775}"/>
              </a:ext>
            </a:extLst>
          </p:cNvPr>
          <p:cNvSpPr txBox="1"/>
          <p:nvPr/>
        </p:nvSpPr>
        <p:spPr>
          <a:xfrm>
            <a:off x="1936955" y="1946701"/>
            <a:ext cx="237250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1200" dirty="0">
                <a:solidFill>
                  <a:schemeClr val="bg1">
                    <a:lumMod val="65000"/>
                  </a:schemeClr>
                </a:solidFill>
                <a:latin typeface="Century Gothic" panose="020B0502020202020204" pitchFamily="34" charset="0"/>
              </a:rPr>
              <a:t>Lenguaje de programación simple para automatizar procesos y crear sistemas</a:t>
            </a:r>
          </a:p>
        </p:txBody>
      </p:sp>
      <p:sp>
        <p:nvSpPr>
          <p:cNvPr id="17" name="Elipse 16">
            <a:extLst>
              <a:ext uri="{FF2B5EF4-FFF2-40B4-BE49-F238E27FC236}">
                <a16:creationId xmlns:a16="http://schemas.microsoft.com/office/drawing/2014/main" id="{D7DE2BC7-0453-4DAF-930F-FB1A5A48D035}"/>
              </a:ext>
            </a:extLst>
          </p:cNvPr>
          <p:cNvSpPr/>
          <p:nvPr/>
        </p:nvSpPr>
        <p:spPr>
          <a:xfrm>
            <a:off x="2923457" y="3127030"/>
            <a:ext cx="1386000" cy="1386000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pt-BR" sz="1400" b="1" dirty="0">
                <a:solidFill>
                  <a:schemeClr val="bg1"/>
                </a:solidFill>
                <a:latin typeface="Century Gothic" panose="020B0502020202020204" pitchFamily="34" charset="0"/>
              </a:rPr>
              <a:t>MÁSTER EN POWER BI</a:t>
            </a:r>
          </a:p>
        </p:txBody>
      </p:sp>
      <p:sp>
        <p:nvSpPr>
          <p:cNvPr id="18" name="CaixaDeTexto 17">
            <a:extLst>
              <a:ext uri="{FF2B5EF4-FFF2-40B4-BE49-F238E27FC236}">
                <a16:creationId xmlns:a16="http://schemas.microsoft.com/office/drawing/2014/main" id="{BCB38D03-D91A-4C19-9AB6-39079EEBABBF}"/>
              </a:ext>
            </a:extLst>
          </p:cNvPr>
          <p:cNvSpPr txBox="1"/>
          <p:nvPr/>
        </p:nvSpPr>
        <p:spPr>
          <a:xfrm>
            <a:off x="308157" y="3496864"/>
            <a:ext cx="249694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1200" dirty="0">
                <a:solidFill>
                  <a:schemeClr val="bg1">
                    <a:lumMod val="65000"/>
                  </a:schemeClr>
                </a:solidFill>
                <a:latin typeface="Century Gothic" panose="020B0502020202020204" pitchFamily="34" charset="0"/>
              </a:rPr>
              <a:t>Una herramienta para el procesamiento y análisis de datos a través de cuadros de mando</a:t>
            </a:r>
          </a:p>
        </p:txBody>
      </p:sp>
      <p:sp>
        <p:nvSpPr>
          <p:cNvPr id="20" name="Elipse 19">
            <a:extLst>
              <a:ext uri="{FF2B5EF4-FFF2-40B4-BE49-F238E27FC236}">
                <a16:creationId xmlns:a16="http://schemas.microsoft.com/office/drawing/2014/main" id="{D3647DC9-8011-45F7-B90E-02F571998AC4}"/>
              </a:ext>
            </a:extLst>
          </p:cNvPr>
          <p:cNvSpPr/>
          <p:nvPr/>
        </p:nvSpPr>
        <p:spPr>
          <a:xfrm>
            <a:off x="2369061" y="4694571"/>
            <a:ext cx="1386000" cy="1386000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pt-BR" sz="1400" b="1" dirty="0">
                <a:solidFill>
                  <a:schemeClr val="bg1"/>
                </a:solidFill>
                <a:latin typeface="Century Gothic" panose="020B0502020202020204" pitchFamily="34" charset="0"/>
              </a:rPr>
              <a:t>MÁSTER EN EXCEL</a:t>
            </a:r>
          </a:p>
        </p:txBody>
      </p:sp>
      <p:sp>
        <p:nvSpPr>
          <p:cNvPr id="25" name="CaixaDeTexto 24">
            <a:extLst>
              <a:ext uri="{FF2B5EF4-FFF2-40B4-BE49-F238E27FC236}">
                <a16:creationId xmlns:a16="http://schemas.microsoft.com/office/drawing/2014/main" id="{C43C1F7B-6440-402C-A77E-F1CA83A23454}"/>
              </a:ext>
            </a:extLst>
          </p:cNvPr>
          <p:cNvSpPr txBox="1"/>
          <p:nvPr/>
        </p:nvSpPr>
        <p:spPr>
          <a:xfrm>
            <a:off x="427452" y="4972072"/>
            <a:ext cx="18516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1200" dirty="0">
                <a:solidFill>
                  <a:schemeClr val="bg1">
                    <a:lumMod val="65000"/>
                  </a:schemeClr>
                </a:solidFill>
                <a:latin typeface="Century Gothic" panose="020B0502020202020204" pitchFamily="34" charset="0"/>
              </a:rPr>
              <a:t>La herramienta más utilizada y demandada en el mercado laboral</a:t>
            </a:r>
          </a:p>
        </p:txBody>
      </p:sp>
    </p:spTree>
    <p:extLst>
      <p:ext uri="{BB962C8B-B14F-4D97-AF65-F5344CB8AC3E}">
        <p14:creationId xmlns:p14="http://schemas.microsoft.com/office/powerpoint/2010/main" val="89774758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>
            <a:extLst>
              <a:ext uri="{FF2B5EF4-FFF2-40B4-BE49-F238E27FC236}">
                <a16:creationId xmlns:a16="http://schemas.microsoft.com/office/drawing/2014/main" id="{F883FD93-DD3E-4736-1A15-ACB9A25B425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55333"/>
          <a:stretch/>
        </p:blipFill>
        <p:spPr>
          <a:xfrm>
            <a:off x="2844532" y="2593032"/>
            <a:ext cx="6502936" cy="3285254"/>
          </a:xfrm>
          <a:prstGeom prst="rect">
            <a:avLst/>
          </a:prstGeom>
        </p:spPr>
      </p:pic>
      <p:sp>
        <p:nvSpPr>
          <p:cNvPr id="10" name="Elipse 9">
            <a:extLst>
              <a:ext uri="{FF2B5EF4-FFF2-40B4-BE49-F238E27FC236}">
                <a16:creationId xmlns:a16="http://schemas.microsoft.com/office/drawing/2014/main" id="{5E11F7EB-624D-C74D-8F81-5077C4226949}"/>
              </a:ext>
            </a:extLst>
          </p:cNvPr>
          <p:cNvSpPr/>
          <p:nvPr/>
        </p:nvSpPr>
        <p:spPr>
          <a:xfrm>
            <a:off x="7882543" y="3127030"/>
            <a:ext cx="1386000" cy="1386000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pt-BR" sz="1400" b="1" dirty="0">
                <a:solidFill>
                  <a:schemeClr val="bg1"/>
                </a:solidFill>
                <a:latin typeface="Century Gothic" panose="020B0502020202020204" pitchFamily="34" charset="0"/>
              </a:rPr>
              <a:t>MÁSTER EN VBA</a:t>
            </a:r>
          </a:p>
        </p:txBody>
      </p:sp>
      <p:sp>
        <p:nvSpPr>
          <p:cNvPr id="11" name="Elipse 10">
            <a:extLst>
              <a:ext uri="{FF2B5EF4-FFF2-40B4-BE49-F238E27FC236}">
                <a16:creationId xmlns:a16="http://schemas.microsoft.com/office/drawing/2014/main" id="{AF4ACDC0-D1EF-03E2-2B4D-834697ABD33A}"/>
              </a:ext>
            </a:extLst>
          </p:cNvPr>
          <p:cNvSpPr/>
          <p:nvPr/>
        </p:nvSpPr>
        <p:spPr>
          <a:xfrm>
            <a:off x="8436940" y="4694571"/>
            <a:ext cx="1386000" cy="1386000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pt-BR" sz="1400" b="1" dirty="0">
                <a:solidFill>
                  <a:schemeClr val="bg1"/>
                </a:solidFill>
                <a:latin typeface="Century Gothic" panose="020B0502020202020204" pitchFamily="34" charset="0"/>
              </a:rPr>
              <a:t>MÁSTER EN POWER</a:t>
            </a:r>
          </a:p>
          <a:p>
            <a:pPr algn="ctr"/>
            <a:r>
              <a:rPr lang="pt-BR" sz="1400" b="1" dirty="0">
                <a:solidFill>
                  <a:schemeClr val="bg1"/>
                </a:solidFill>
                <a:latin typeface="Century Gothic" panose="020B0502020202020204" pitchFamily="34" charset="0"/>
              </a:rPr>
              <a:t>POINT</a:t>
            </a:r>
          </a:p>
        </p:txBody>
      </p:sp>
      <p:sp>
        <p:nvSpPr>
          <p:cNvPr id="24" name="CaixaDeTexto 23">
            <a:extLst>
              <a:ext uri="{FF2B5EF4-FFF2-40B4-BE49-F238E27FC236}">
                <a16:creationId xmlns:a16="http://schemas.microsoft.com/office/drawing/2014/main" id="{80FC055D-2FFC-5E4D-9924-50BCF16FB78B}"/>
              </a:ext>
            </a:extLst>
          </p:cNvPr>
          <p:cNvSpPr txBox="1"/>
          <p:nvPr/>
        </p:nvSpPr>
        <p:spPr>
          <a:xfrm>
            <a:off x="9311596" y="3459386"/>
            <a:ext cx="288040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200" dirty="0">
                <a:solidFill>
                  <a:schemeClr val="bg1">
                    <a:lumMod val="65000"/>
                  </a:schemeClr>
                </a:solidFill>
                <a:latin typeface="Century Gothic" panose="020B0502020202020204" pitchFamily="34" charset="0"/>
              </a:rPr>
              <a:t>Lenguaje de programación</a:t>
            </a:r>
          </a:p>
          <a:p>
            <a:r>
              <a:rPr lang="es-ES" sz="1200" dirty="0">
                <a:solidFill>
                  <a:schemeClr val="bg1">
                    <a:lumMod val="65000"/>
                  </a:schemeClr>
                </a:solidFill>
                <a:latin typeface="Century Gothic" panose="020B0502020202020204" pitchFamily="34" charset="0"/>
              </a:rPr>
              <a:t>básico para crear macros y</a:t>
            </a:r>
          </a:p>
          <a:p>
            <a:r>
              <a:rPr lang="es-ES" sz="1200" dirty="0">
                <a:solidFill>
                  <a:schemeClr val="bg1">
                    <a:lumMod val="65000"/>
                  </a:schemeClr>
                </a:solidFill>
                <a:latin typeface="Century Gothic" panose="020B0502020202020204" pitchFamily="34" charset="0"/>
              </a:rPr>
              <a:t>automatización de hojas de cálculo de </a:t>
            </a:r>
            <a:r>
              <a:rPr lang="es-ES" sz="1200" dirty="0" err="1">
                <a:solidFill>
                  <a:schemeClr val="bg1">
                    <a:lumMod val="65000"/>
                  </a:schemeClr>
                </a:solidFill>
                <a:latin typeface="Century Gothic" panose="020B0502020202020204" pitchFamily="34" charset="0"/>
              </a:rPr>
              <a:t>excel</a:t>
            </a:r>
            <a:endParaRPr lang="es-ES" sz="1200" dirty="0">
              <a:solidFill>
                <a:schemeClr val="bg1">
                  <a:lumMod val="6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25" name="CaixaDeTexto 24">
            <a:extLst>
              <a:ext uri="{FF2B5EF4-FFF2-40B4-BE49-F238E27FC236}">
                <a16:creationId xmlns:a16="http://schemas.microsoft.com/office/drawing/2014/main" id="{CC42F906-288C-EDDF-378F-6BFBFF8C7E0B}"/>
              </a:ext>
            </a:extLst>
          </p:cNvPr>
          <p:cNvSpPr txBox="1"/>
          <p:nvPr/>
        </p:nvSpPr>
        <p:spPr>
          <a:xfrm>
            <a:off x="9912888" y="4879738"/>
            <a:ext cx="185166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entury Gothic" panose="020B0502020202020204" pitchFamily="34" charset="0"/>
              </a:rPr>
              <a:t>Herramienta básica para crear</a:t>
            </a:r>
          </a:p>
          <a:p>
            <a:r>
              <a:rPr lang="es-ES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entury Gothic" panose="020B0502020202020204" pitchFamily="34" charset="0"/>
              </a:rPr>
              <a:t>presentaciones de</a:t>
            </a:r>
          </a:p>
          <a:p>
            <a:r>
              <a:rPr lang="es-ES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entury Gothic" panose="020B0502020202020204" pitchFamily="34" charset="0"/>
              </a:rPr>
              <a:t>proyectos</a:t>
            </a:r>
          </a:p>
        </p:txBody>
      </p:sp>
      <p:sp>
        <p:nvSpPr>
          <p:cNvPr id="16" name="CaixaDeTexto 15">
            <a:extLst>
              <a:ext uri="{FF2B5EF4-FFF2-40B4-BE49-F238E27FC236}">
                <a16:creationId xmlns:a16="http://schemas.microsoft.com/office/drawing/2014/main" id="{6940C391-919E-4178-8151-078EDC3DF61D}"/>
              </a:ext>
            </a:extLst>
          </p:cNvPr>
          <p:cNvSpPr txBox="1"/>
          <p:nvPr/>
        </p:nvSpPr>
        <p:spPr>
          <a:xfrm>
            <a:off x="643811" y="569167"/>
            <a:ext cx="5896947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4000" b="1" dirty="0">
                <a:solidFill>
                  <a:srgbClr val="E7795B"/>
                </a:solidFill>
                <a:latin typeface="Century Gothic" panose="020B0502020202020204" pitchFamily="34" charset="0"/>
              </a:rPr>
              <a:t>NUESTROS PRODUCTOS</a:t>
            </a:r>
          </a:p>
          <a:p>
            <a:r>
              <a:rPr lang="pt-BR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Century Gothic" panose="020B0502020202020204" pitchFamily="34" charset="0"/>
              </a:rPr>
              <a:t>ENTRENAMIENTOS DISPONIBLES</a:t>
            </a:r>
          </a:p>
        </p:txBody>
      </p:sp>
      <p:sp>
        <p:nvSpPr>
          <p:cNvPr id="17" name="Elipse 16">
            <a:extLst>
              <a:ext uri="{FF2B5EF4-FFF2-40B4-BE49-F238E27FC236}">
                <a16:creationId xmlns:a16="http://schemas.microsoft.com/office/drawing/2014/main" id="{FE295D02-292B-4A2E-995E-75E68EAC987A}"/>
              </a:ext>
            </a:extLst>
          </p:cNvPr>
          <p:cNvSpPr/>
          <p:nvPr/>
        </p:nvSpPr>
        <p:spPr>
          <a:xfrm>
            <a:off x="6389994" y="2193971"/>
            <a:ext cx="1386000" cy="1386000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pt-BR" sz="1400" b="1" dirty="0">
                <a:solidFill>
                  <a:schemeClr val="bg1"/>
                </a:solidFill>
                <a:latin typeface="Century Gothic" panose="020B0502020202020204" pitchFamily="34" charset="0"/>
              </a:rPr>
              <a:t>MÁSTER EN SQL</a:t>
            </a:r>
          </a:p>
        </p:txBody>
      </p:sp>
      <p:sp>
        <p:nvSpPr>
          <p:cNvPr id="18" name="CaixaDeTexto 17">
            <a:extLst>
              <a:ext uri="{FF2B5EF4-FFF2-40B4-BE49-F238E27FC236}">
                <a16:creationId xmlns:a16="http://schemas.microsoft.com/office/drawing/2014/main" id="{11933BDF-67F3-4FC7-B540-46135418A2E0}"/>
              </a:ext>
            </a:extLst>
          </p:cNvPr>
          <p:cNvSpPr txBox="1"/>
          <p:nvPr/>
        </p:nvSpPr>
        <p:spPr>
          <a:xfrm>
            <a:off x="7882543" y="1946701"/>
            <a:ext cx="25199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200" dirty="0">
                <a:solidFill>
                  <a:schemeClr val="bg1">
                    <a:lumMod val="65000"/>
                  </a:schemeClr>
                </a:solidFill>
                <a:latin typeface="Century Gothic" panose="020B0502020202020204" pitchFamily="34" charset="0"/>
              </a:rPr>
              <a:t>Lenguaje de programación</a:t>
            </a:r>
          </a:p>
          <a:p>
            <a:r>
              <a:rPr lang="es-ES" sz="1200" dirty="0">
                <a:solidFill>
                  <a:schemeClr val="bg1">
                    <a:lumMod val="65000"/>
                  </a:schemeClr>
                </a:solidFill>
                <a:latin typeface="Century Gothic" panose="020B0502020202020204" pitchFamily="34" charset="0"/>
              </a:rPr>
              <a:t>para la gestión bancaria</a:t>
            </a:r>
          </a:p>
          <a:p>
            <a:r>
              <a:rPr lang="es-ES" sz="1200" dirty="0">
                <a:solidFill>
                  <a:schemeClr val="bg1">
                    <a:lumMod val="65000"/>
                  </a:schemeClr>
                </a:solidFill>
                <a:latin typeface="Century Gothic" panose="020B0502020202020204" pitchFamily="34" charset="0"/>
              </a:rPr>
              <a:t>datos muy grandes</a:t>
            </a:r>
          </a:p>
        </p:txBody>
      </p:sp>
      <p:sp>
        <p:nvSpPr>
          <p:cNvPr id="20" name="Elipse 19">
            <a:extLst>
              <a:ext uri="{FF2B5EF4-FFF2-40B4-BE49-F238E27FC236}">
                <a16:creationId xmlns:a16="http://schemas.microsoft.com/office/drawing/2014/main" id="{48913952-3001-4E5E-BEFC-96326AEA15EC}"/>
              </a:ext>
            </a:extLst>
          </p:cNvPr>
          <p:cNvSpPr/>
          <p:nvPr/>
        </p:nvSpPr>
        <p:spPr>
          <a:xfrm>
            <a:off x="4416007" y="2193971"/>
            <a:ext cx="1386000" cy="1386000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pt-BR" sz="1400" b="1" dirty="0">
                <a:solidFill>
                  <a:schemeClr val="bg1"/>
                </a:solidFill>
                <a:latin typeface="Century Gothic" panose="020B0502020202020204" pitchFamily="34" charset="0"/>
              </a:rPr>
              <a:t>MÁSTER EN PYTHON</a:t>
            </a:r>
          </a:p>
        </p:txBody>
      </p:sp>
      <p:sp>
        <p:nvSpPr>
          <p:cNvPr id="26" name="CaixaDeTexto 25">
            <a:extLst>
              <a:ext uri="{FF2B5EF4-FFF2-40B4-BE49-F238E27FC236}">
                <a16:creationId xmlns:a16="http://schemas.microsoft.com/office/drawing/2014/main" id="{E9124CA9-CF7A-4140-A8F2-F8815DA3B23B}"/>
              </a:ext>
            </a:extLst>
          </p:cNvPr>
          <p:cNvSpPr txBox="1"/>
          <p:nvPr/>
        </p:nvSpPr>
        <p:spPr>
          <a:xfrm>
            <a:off x="1936955" y="1946701"/>
            <a:ext cx="237250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1200" dirty="0">
                <a:solidFill>
                  <a:schemeClr val="bg1">
                    <a:lumMod val="65000"/>
                  </a:schemeClr>
                </a:solidFill>
                <a:latin typeface="Century Gothic" panose="020B0502020202020204" pitchFamily="34" charset="0"/>
              </a:rPr>
              <a:t>Lenguaje de programación simple para automatizar procesos y crear sistemas</a:t>
            </a:r>
          </a:p>
        </p:txBody>
      </p:sp>
      <p:sp>
        <p:nvSpPr>
          <p:cNvPr id="27" name="Elipse 26">
            <a:extLst>
              <a:ext uri="{FF2B5EF4-FFF2-40B4-BE49-F238E27FC236}">
                <a16:creationId xmlns:a16="http://schemas.microsoft.com/office/drawing/2014/main" id="{A535E272-0081-4DC8-AE07-88924AAD67BB}"/>
              </a:ext>
            </a:extLst>
          </p:cNvPr>
          <p:cNvSpPr/>
          <p:nvPr/>
        </p:nvSpPr>
        <p:spPr>
          <a:xfrm>
            <a:off x="2923457" y="3127030"/>
            <a:ext cx="1386000" cy="1386000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pt-BR" sz="1400" b="1" dirty="0">
                <a:solidFill>
                  <a:schemeClr val="bg1"/>
                </a:solidFill>
                <a:latin typeface="Century Gothic" panose="020B0502020202020204" pitchFamily="34" charset="0"/>
              </a:rPr>
              <a:t>MÁSTER EN POWER BI</a:t>
            </a:r>
          </a:p>
        </p:txBody>
      </p:sp>
      <p:sp>
        <p:nvSpPr>
          <p:cNvPr id="28" name="CaixaDeTexto 27">
            <a:extLst>
              <a:ext uri="{FF2B5EF4-FFF2-40B4-BE49-F238E27FC236}">
                <a16:creationId xmlns:a16="http://schemas.microsoft.com/office/drawing/2014/main" id="{402B925A-6CA6-4B79-9A55-0BEBAD8E8F87}"/>
              </a:ext>
            </a:extLst>
          </p:cNvPr>
          <p:cNvSpPr txBox="1"/>
          <p:nvPr/>
        </p:nvSpPr>
        <p:spPr>
          <a:xfrm>
            <a:off x="308157" y="3496864"/>
            <a:ext cx="249694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1200" dirty="0">
                <a:solidFill>
                  <a:schemeClr val="bg1">
                    <a:lumMod val="65000"/>
                  </a:schemeClr>
                </a:solidFill>
                <a:latin typeface="Century Gothic" panose="020B0502020202020204" pitchFamily="34" charset="0"/>
              </a:rPr>
              <a:t>Una herramienta para el procesamiento y análisis de datos a través de cuadros de mando</a:t>
            </a:r>
          </a:p>
        </p:txBody>
      </p:sp>
      <p:sp>
        <p:nvSpPr>
          <p:cNvPr id="29" name="Elipse 28">
            <a:extLst>
              <a:ext uri="{FF2B5EF4-FFF2-40B4-BE49-F238E27FC236}">
                <a16:creationId xmlns:a16="http://schemas.microsoft.com/office/drawing/2014/main" id="{5C0BAA76-6B45-4011-8FD7-4EE3D4F3E74F}"/>
              </a:ext>
            </a:extLst>
          </p:cNvPr>
          <p:cNvSpPr/>
          <p:nvPr/>
        </p:nvSpPr>
        <p:spPr>
          <a:xfrm>
            <a:off x="2369061" y="4694571"/>
            <a:ext cx="1386000" cy="1386000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pt-BR" sz="1400" b="1" dirty="0">
                <a:solidFill>
                  <a:schemeClr val="bg1"/>
                </a:solidFill>
                <a:latin typeface="Century Gothic" panose="020B0502020202020204" pitchFamily="34" charset="0"/>
              </a:rPr>
              <a:t>MÁSTER EN EXCEL</a:t>
            </a:r>
          </a:p>
        </p:txBody>
      </p:sp>
      <p:sp>
        <p:nvSpPr>
          <p:cNvPr id="30" name="CaixaDeTexto 29">
            <a:extLst>
              <a:ext uri="{FF2B5EF4-FFF2-40B4-BE49-F238E27FC236}">
                <a16:creationId xmlns:a16="http://schemas.microsoft.com/office/drawing/2014/main" id="{E4D8978A-D1EF-41A9-BBA2-2C24E6500AE9}"/>
              </a:ext>
            </a:extLst>
          </p:cNvPr>
          <p:cNvSpPr txBox="1"/>
          <p:nvPr/>
        </p:nvSpPr>
        <p:spPr>
          <a:xfrm>
            <a:off x="427452" y="4972072"/>
            <a:ext cx="18516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1200" dirty="0">
                <a:solidFill>
                  <a:schemeClr val="bg1">
                    <a:lumMod val="65000"/>
                  </a:schemeClr>
                </a:solidFill>
                <a:latin typeface="Century Gothic" panose="020B0502020202020204" pitchFamily="34" charset="0"/>
              </a:rPr>
              <a:t>La herramienta más utilizada y demandada en el mercado laboral</a:t>
            </a:r>
          </a:p>
        </p:txBody>
      </p:sp>
    </p:spTree>
    <p:extLst>
      <p:ext uri="{BB962C8B-B14F-4D97-AF65-F5344CB8AC3E}">
        <p14:creationId xmlns:p14="http://schemas.microsoft.com/office/powerpoint/2010/main" val="4236578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>
            <a:extLst>
              <a:ext uri="{FF2B5EF4-FFF2-40B4-BE49-F238E27FC236}">
                <a16:creationId xmlns:a16="http://schemas.microsoft.com/office/drawing/2014/main" id="{6A4B3A8F-7845-9E6A-4388-FC13F876593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55333"/>
          <a:stretch/>
        </p:blipFill>
        <p:spPr>
          <a:xfrm>
            <a:off x="2844532" y="2593032"/>
            <a:ext cx="6502936" cy="3285254"/>
          </a:xfrm>
          <a:prstGeom prst="rect">
            <a:avLst/>
          </a:prstGeom>
        </p:spPr>
      </p:pic>
      <p:sp>
        <p:nvSpPr>
          <p:cNvPr id="8" name="Elipse 7">
            <a:extLst>
              <a:ext uri="{FF2B5EF4-FFF2-40B4-BE49-F238E27FC236}">
                <a16:creationId xmlns:a16="http://schemas.microsoft.com/office/drawing/2014/main" id="{757EC8C1-F88B-9499-6E3E-5C61F944FBB0}"/>
              </a:ext>
            </a:extLst>
          </p:cNvPr>
          <p:cNvSpPr/>
          <p:nvPr/>
        </p:nvSpPr>
        <p:spPr>
          <a:xfrm>
            <a:off x="4416007" y="2193971"/>
            <a:ext cx="1386000" cy="1386000"/>
          </a:xfrm>
          <a:prstGeom prst="ellipse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pt-BR" sz="1400" b="1" dirty="0">
                <a:solidFill>
                  <a:schemeClr val="bg1"/>
                </a:solidFill>
                <a:latin typeface="Century Gothic" panose="020B0502020202020204" pitchFamily="34" charset="0"/>
              </a:rPr>
              <a:t>MÁSTER EN PYTHON</a:t>
            </a:r>
          </a:p>
        </p:txBody>
      </p:sp>
      <p:sp>
        <p:nvSpPr>
          <p:cNvPr id="9" name="Elipse 8">
            <a:extLst>
              <a:ext uri="{FF2B5EF4-FFF2-40B4-BE49-F238E27FC236}">
                <a16:creationId xmlns:a16="http://schemas.microsoft.com/office/drawing/2014/main" id="{AD525F90-8196-6312-6312-133F6900F035}"/>
              </a:ext>
            </a:extLst>
          </p:cNvPr>
          <p:cNvSpPr/>
          <p:nvPr/>
        </p:nvSpPr>
        <p:spPr>
          <a:xfrm>
            <a:off x="6389994" y="2193971"/>
            <a:ext cx="1386000" cy="1386000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pt-BR" sz="1400" b="1" dirty="0">
                <a:solidFill>
                  <a:schemeClr val="bg1"/>
                </a:solidFill>
                <a:latin typeface="Century Gothic" panose="020B0502020202020204" pitchFamily="34" charset="0"/>
              </a:rPr>
              <a:t>MÁSTER EN SQL</a:t>
            </a:r>
          </a:p>
        </p:txBody>
      </p:sp>
      <p:sp>
        <p:nvSpPr>
          <p:cNvPr id="7" name="Elipse 6">
            <a:extLst>
              <a:ext uri="{FF2B5EF4-FFF2-40B4-BE49-F238E27FC236}">
                <a16:creationId xmlns:a16="http://schemas.microsoft.com/office/drawing/2014/main" id="{8802629B-B7B8-26B8-7D0A-8C9EA188C0DA}"/>
              </a:ext>
            </a:extLst>
          </p:cNvPr>
          <p:cNvSpPr/>
          <p:nvPr/>
        </p:nvSpPr>
        <p:spPr>
          <a:xfrm>
            <a:off x="2923457" y="3127030"/>
            <a:ext cx="1386000" cy="1386000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pt-BR" sz="1400" b="1" dirty="0">
                <a:solidFill>
                  <a:schemeClr val="bg1"/>
                </a:solidFill>
                <a:latin typeface="Century Gothic" panose="020B0502020202020204" pitchFamily="34" charset="0"/>
              </a:rPr>
              <a:t>MÁSTER EN POWER BI</a:t>
            </a:r>
          </a:p>
        </p:txBody>
      </p:sp>
      <p:sp>
        <p:nvSpPr>
          <p:cNvPr id="10" name="Elipse 9">
            <a:extLst>
              <a:ext uri="{FF2B5EF4-FFF2-40B4-BE49-F238E27FC236}">
                <a16:creationId xmlns:a16="http://schemas.microsoft.com/office/drawing/2014/main" id="{5E11F7EB-624D-C74D-8F81-5077C4226949}"/>
              </a:ext>
            </a:extLst>
          </p:cNvPr>
          <p:cNvSpPr/>
          <p:nvPr/>
        </p:nvSpPr>
        <p:spPr>
          <a:xfrm>
            <a:off x="7882543" y="3127030"/>
            <a:ext cx="1386000" cy="138600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pt-BR" sz="1400" b="1" dirty="0">
                <a:solidFill>
                  <a:schemeClr val="bg1"/>
                </a:solidFill>
                <a:latin typeface="Century Gothic" panose="020B0502020202020204" pitchFamily="34" charset="0"/>
              </a:rPr>
              <a:t>MÁSTER EN VBA</a:t>
            </a:r>
          </a:p>
        </p:txBody>
      </p:sp>
      <p:sp>
        <p:nvSpPr>
          <p:cNvPr id="6" name="Elipse 5">
            <a:extLst>
              <a:ext uri="{FF2B5EF4-FFF2-40B4-BE49-F238E27FC236}">
                <a16:creationId xmlns:a16="http://schemas.microsoft.com/office/drawing/2014/main" id="{8AF046FE-AEB1-8D8A-E74E-1E3A7CBBEADD}"/>
              </a:ext>
            </a:extLst>
          </p:cNvPr>
          <p:cNvSpPr/>
          <p:nvPr/>
        </p:nvSpPr>
        <p:spPr>
          <a:xfrm>
            <a:off x="2369061" y="4694571"/>
            <a:ext cx="1386000" cy="1386000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pt-BR" sz="1400" b="1" dirty="0">
                <a:solidFill>
                  <a:schemeClr val="bg1"/>
                </a:solidFill>
                <a:latin typeface="Century Gothic" panose="020B0502020202020204" pitchFamily="34" charset="0"/>
              </a:rPr>
              <a:t>MÁSTER EN EXCEL</a:t>
            </a:r>
          </a:p>
        </p:txBody>
      </p:sp>
      <p:sp>
        <p:nvSpPr>
          <p:cNvPr id="11" name="Elipse 10">
            <a:extLst>
              <a:ext uri="{FF2B5EF4-FFF2-40B4-BE49-F238E27FC236}">
                <a16:creationId xmlns:a16="http://schemas.microsoft.com/office/drawing/2014/main" id="{AF4ACDC0-D1EF-03E2-2B4D-834697ABD33A}"/>
              </a:ext>
            </a:extLst>
          </p:cNvPr>
          <p:cNvSpPr/>
          <p:nvPr/>
        </p:nvSpPr>
        <p:spPr>
          <a:xfrm>
            <a:off x="8436940" y="4694571"/>
            <a:ext cx="1386000" cy="1386000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pt-BR" sz="1400" b="1" dirty="0">
                <a:solidFill>
                  <a:schemeClr val="bg1"/>
                </a:solidFill>
                <a:latin typeface="Century Gothic" panose="020B0502020202020204" pitchFamily="34" charset="0"/>
              </a:rPr>
              <a:t>MÁSTER EN POWER</a:t>
            </a:r>
          </a:p>
          <a:p>
            <a:pPr algn="ctr"/>
            <a:r>
              <a:rPr lang="pt-BR" sz="1400" b="1" dirty="0">
                <a:solidFill>
                  <a:schemeClr val="bg1"/>
                </a:solidFill>
                <a:latin typeface="Century Gothic" panose="020B0502020202020204" pitchFamily="34" charset="0"/>
              </a:rPr>
              <a:t>POINT</a:t>
            </a:r>
          </a:p>
        </p:txBody>
      </p:sp>
      <p:sp>
        <p:nvSpPr>
          <p:cNvPr id="16" name="CaixaDeTexto 15">
            <a:extLst>
              <a:ext uri="{FF2B5EF4-FFF2-40B4-BE49-F238E27FC236}">
                <a16:creationId xmlns:a16="http://schemas.microsoft.com/office/drawing/2014/main" id="{A5BF9BF4-0A07-47DD-A24B-D590E3932943}"/>
              </a:ext>
            </a:extLst>
          </p:cNvPr>
          <p:cNvSpPr txBox="1"/>
          <p:nvPr/>
        </p:nvSpPr>
        <p:spPr>
          <a:xfrm>
            <a:off x="643811" y="569167"/>
            <a:ext cx="5896947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4000" b="1" dirty="0">
                <a:solidFill>
                  <a:srgbClr val="E7795B"/>
                </a:solidFill>
                <a:latin typeface="Century Gothic" panose="020B0502020202020204" pitchFamily="34" charset="0"/>
              </a:rPr>
              <a:t>NUESTROS PRODUCTOS</a:t>
            </a:r>
          </a:p>
          <a:p>
            <a:r>
              <a:rPr lang="pt-BR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Century Gothic" panose="020B0502020202020204" pitchFamily="34" charset="0"/>
              </a:rPr>
              <a:t>ENTRENAMIENTOS DISPONIBLES</a:t>
            </a:r>
          </a:p>
        </p:txBody>
      </p:sp>
      <p:sp>
        <p:nvSpPr>
          <p:cNvPr id="17" name="CaixaDeTexto 16">
            <a:extLst>
              <a:ext uri="{FF2B5EF4-FFF2-40B4-BE49-F238E27FC236}">
                <a16:creationId xmlns:a16="http://schemas.microsoft.com/office/drawing/2014/main" id="{45E5065F-1C9E-4852-8524-D79FB39D75AE}"/>
              </a:ext>
            </a:extLst>
          </p:cNvPr>
          <p:cNvSpPr txBox="1"/>
          <p:nvPr/>
        </p:nvSpPr>
        <p:spPr>
          <a:xfrm>
            <a:off x="427452" y="4972072"/>
            <a:ext cx="18516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entury Gothic" panose="020B0502020202020204" pitchFamily="34" charset="0"/>
              </a:rPr>
              <a:t>La herramienta más utilizada y demandada en el mercado laboral</a:t>
            </a:r>
          </a:p>
        </p:txBody>
      </p:sp>
      <p:sp>
        <p:nvSpPr>
          <p:cNvPr id="18" name="CaixaDeTexto 17">
            <a:extLst>
              <a:ext uri="{FF2B5EF4-FFF2-40B4-BE49-F238E27FC236}">
                <a16:creationId xmlns:a16="http://schemas.microsoft.com/office/drawing/2014/main" id="{C0C699F1-7BEE-414A-8B10-E86F59E70923}"/>
              </a:ext>
            </a:extLst>
          </p:cNvPr>
          <p:cNvSpPr txBox="1"/>
          <p:nvPr/>
        </p:nvSpPr>
        <p:spPr>
          <a:xfrm>
            <a:off x="308157" y="3496864"/>
            <a:ext cx="249694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entury Gothic" panose="020B0502020202020204" pitchFamily="34" charset="0"/>
              </a:rPr>
              <a:t>Una herramienta para el procesamiento y análisis de datos a través de cuadros de mando</a:t>
            </a:r>
          </a:p>
        </p:txBody>
      </p:sp>
      <p:sp>
        <p:nvSpPr>
          <p:cNvPr id="20" name="CaixaDeTexto 19">
            <a:extLst>
              <a:ext uri="{FF2B5EF4-FFF2-40B4-BE49-F238E27FC236}">
                <a16:creationId xmlns:a16="http://schemas.microsoft.com/office/drawing/2014/main" id="{2416CE21-3B88-423B-945D-50E5B6BB5D65}"/>
              </a:ext>
            </a:extLst>
          </p:cNvPr>
          <p:cNvSpPr txBox="1"/>
          <p:nvPr/>
        </p:nvSpPr>
        <p:spPr>
          <a:xfrm>
            <a:off x="1936955" y="1946701"/>
            <a:ext cx="237250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entury Gothic" panose="020B0502020202020204" pitchFamily="34" charset="0"/>
              </a:rPr>
              <a:t>Lenguaje de programación simple para automatizar procesos y crear sistemas</a:t>
            </a:r>
            <a:endParaRPr lang="pt-BR" sz="1200" dirty="0">
              <a:solidFill>
                <a:schemeClr val="tx1">
                  <a:lumMod val="85000"/>
                  <a:lumOff val="1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26" name="CaixaDeTexto 25">
            <a:extLst>
              <a:ext uri="{FF2B5EF4-FFF2-40B4-BE49-F238E27FC236}">
                <a16:creationId xmlns:a16="http://schemas.microsoft.com/office/drawing/2014/main" id="{AA20D8B3-59B1-408D-8C38-8100EF15F80B}"/>
              </a:ext>
            </a:extLst>
          </p:cNvPr>
          <p:cNvSpPr txBox="1"/>
          <p:nvPr/>
        </p:nvSpPr>
        <p:spPr>
          <a:xfrm>
            <a:off x="7882543" y="1946701"/>
            <a:ext cx="25199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entury Gothic" panose="020B0502020202020204" pitchFamily="34" charset="0"/>
              </a:rPr>
              <a:t>Lenguaje de programación</a:t>
            </a:r>
          </a:p>
          <a:p>
            <a:r>
              <a:rPr lang="es-E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entury Gothic" panose="020B0502020202020204" pitchFamily="34" charset="0"/>
              </a:rPr>
              <a:t>para la gestión bancaria</a:t>
            </a:r>
          </a:p>
          <a:p>
            <a:r>
              <a:rPr lang="es-E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entury Gothic" panose="020B0502020202020204" pitchFamily="34" charset="0"/>
              </a:rPr>
              <a:t>datos muy grandes</a:t>
            </a:r>
            <a:endParaRPr lang="pt-BR" sz="1200" dirty="0">
              <a:solidFill>
                <a:schemeClr val="tx1">
                  <a:lumMod val="85000"/>
                  <a:lumOff val="1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27" name="CaixaDeTexto 26">
            <a:extLst>
              <a:ext uri="{FF2B5EF4-FFF2-40B4-BE49-F238E27FC236}">
                <a16:creationId xmlns:a16="http://schemas.microsoft.com/office/drawing/2014/main" id="{CADBC0A5-F64D-479A-A8E0-759611034127}"/>
              </a:ext>
            </a:extLst>
          </p:cNvPr>
          <p:cNvSpPr txBox="1"/>
          <p:nvPr/>
        </p:nvSpPr>
        <p:spPr>
          <a:xfrm>
            <a:off x="9311596" y="3459386"/>
            <a:ext cx="288040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entury Gothic" panose="020B0502020202020204" pitchFamily="34" charset="0"/>
              </a:rPr>
              <a:t>Lenguaje de programación</a:t>
            </a:r>
          </a:p>
          <a:p>
            <a:r>
              <a:rPr lang="es-E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entury Gothic" panose="020B0502020202020204" pitchFamily="34" charset="0"/>
              </a:rPr>
              <a:t>básico para crear macros y</a:t>
            </a:r>
          </a:p>
          <a:p>
            <a:r>
              <a:rPr lang="es-E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entury Gothic" panose="020B0502020202020204" pitchFamily="34" charset="0"/>
              </a:rPr>
              <a:t>automatización de hojas de cálculo de </a:t>
            </a:r>
            <a:r>
              <a:rPr lang="es-ES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entury Gothic" panose="020B0502020202020204" pitchFamily="34" charset="0"/>
              </a:rPr>
              <a:t>excel</a:t>
            </a:r>
            <a:endParaRPr lang="pt-BR" sz="1200" dirty="0">
              <a:solidFill>
                <a:schemeClr val="tx1">
                  <a:lumMod val="85000"/>
                  <a:lumOff val="1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28" name="CaixaDeTexto 27">
            <a:extLst>
              <a:ext uri="{FF2B5EF4-FFF2-40B4-BE49-F238E27FC236}">
                <a16:creationId xmlns:a16="http://schemas.microsoft.com/office/drawing/2014/main" id="{6F9945AE-B23F-42E4-B837-AD0EF29F64F8}"/>
              </a:ext>
            </a:extLst>
          </p:cNvPr>
          <p:cNvSpPr txBox="1"/>
          <p:nvPr/>
        </p:nvSpPr>
        <p:spPr>
          <a:xfrm>
            <a:off x="9912888" y="4879738"/>
            <a:ext cx="18516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entury Gothic" panose="020B0502020202020204" pitchFamily="34" charset="0"/>
              </a:rPr>
              <a:t>Herramienta básica para crear</a:t>
            </a:r>
          </a:p>
          <a:p>
            <a:r>
              <a:rPr lang="es-E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entury Gothic" panose="020B0502020202020204" pitchFamily="34" charset="0"/>
              </a:rPr>
              <a:t>presentaciones de</a:t>
            </a:r>
          </a:p>
          <a:p>
            <a:r>
              <a:rPr lang="es-E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entury Gothic" panose="020B0502020202020204" pitchFamily="34" charset="0"/>
              </a:rPr>
              <a:t>proyectos</a:t>
            </a:r>
            <a:endParaRPr lang="pt-BR" sz="1200" dirty="0">
              <a:solidFill>
                <a:schemeClr val="tx1">
                  <a:lumMod val="85000"/>
                  <a:lumOff val="15000"/>
                </a:schemeClr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760755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7" grpId="0" animBg="1"/>
      <p:bldP spid="10" grpId="0" animBg="1"/>
      <p:bldP spid="6" grpId="0" animBg="1"/>
      <p:bldP spid="11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m 11">
            <a:extLst>
              <a:ext uri="{FF2B5EF4-FFF2-40B4-BE49-F238E27FC236}">
                <a16:creationId xmlns:a16="http://schemas.microsoft.com/office/drawing/2014/main" id="{1C5B0BCA-8883-A454-B26F-040E078F6AD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55333"/>
          <a:stretch/>
        </p:blipFill>
        <p:spPr>
          <a:xfrm>
            <a:off x="2844532" y="2593032"/>
            <a:ext cx="6502936" cy="3285254"/>
          </a:xfrm>
          <a:prstGeom prst="rect">
            <a:avLst/>
          </a:prstGeom>
        </p:spPr>
      </p:pic>
      <p:sp>
        <p:nvSpPr>
          <p:cNvPr id="8" name="Elipse 7">
            <a:extLst>
              <a:ext uri="{FF2B5EF4-FFF2-40B4-BE49-F238E27FC236}">
                <a16:creationId xmlns:a16="http://schemas.microsoft.com/office/drawing/2014/main" id="{757EC8C1-F88B-9499-6E3E-5C61F944FBB0}"/>
              </a:ext>
            </a:extLst>
          </p:cNvPr>
          <p:cNvSpPr/>
          <p:nvPr/>
        </p:nvSpPr>
        <p:spPr>
          <a:xfrm>
            <a:off x="4416007" y="2193971"/>
            <a:ext cx="1386000" cy="138600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pt-BR" sz="1400" b="1" dirty="0">
                <a:solidFill>
                  <a:schemeClr val="bg1"/>
                </a:solidFill>
                <a:latin typeface="Century Gothic" panose="020B0502020202020204" pitchFamily="34" charset="0"/>
              </a:rPr>
              <a:t>MÁSTER EN PYTHON</a:t>
            </a:r>
          </a:p>
        </p:txBody>
      </p:sp>
      <p:sp>
        <p:nvSpPr>
          <p:cNvPr id="9" name="Elipse 8">
            <a:extLst>
              <a:ext uri="{FF2B5EF4-FFF2-40B4-BE49-F238E27FC236}">
                <a16:creationId xmlns:a16="http://schemas.microsoft.com/office/drawing/2014/main" id="{AD525F90-8196-6312-6312-133F6900F035}"/>
              </a:ext>
            </a:extLst>
          </p:cNvPr>
          <p:cNvSpPr/>
          <p:nvPr/>
        </p:nvSpPr>
        <p:spPr>
          <a:xfrm>
            <a:off x="6389994" y="2193971"/>
            <a:ext cx="1386000" cy="1386000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pt-BR" sz="1400" b="1" dirty="0">
                <a:solidFill>
                  <a:schemeClr val="bg1"/>
                </a:solidFill>
                <a:latin typeface="Century Gothic" panose="020B0502020202020204" pitchFamily="34" charset="0"/>
              </a:rPr>
              <a:t>MÁSTER EN SQL</a:t>
            </a:r>
          </a:p>
        </p:txBody>
      </p:sp>
      <p:sp>
        <p:nvSpPr>
          <p:cNvPr id="7" name="Elipse 6">
            <a:extLst>
              <a:ext uri="{FF2B5EF4-FFF2-40B4-BE49-F238E27FC236}">
                <a16:creationId xmlns:a16="http://schemas.microsoft.com/office/drawing/2014/main" id="{8802629B-B7B8-26B8-7D0A-8C9EA188C0DA}"/>
              </a:ext>
            </a:extLst>
          </p:cNvPr>
          <p:cNvSpPr/>
          <p:nvPr/>
        </p:nvSpPr>
        <p:spPr>
          <a:xfrm>
            <a:off x="2923457" y="3127030"/>
            <a:ext cx="1386000" cy="1386000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pt-BR" sz="1400" b="1" dirty="0">
                <a:solidFill>
                  <a:schemeClr val="bg1"/>
                </a:solidFill>
                <a:latin typeface="Century Gothic" panose="020B0502020202020204" pitchFamily="34" charset="0"/>
              </a:rPr>
              <a:t>MÁSTER EN POWER BI</a:t>
            </a:r>
          </a:p>
        </p:txBody>
      </p:sp>
      <p:sp>
        <p:nvSpPr>
          <p:cNvPr id="10" name="Elipse 9">
            <a:extLst>
              <a:ext uri="{FF2B5EF4-FFF2-40B4-BE49-F238E27FC236}">
                <a16:creationId xmlns:a16="http://schemas.microsoft.com/office/drawing/2014/main" id="{5E11F7EB-624D-C74D-8F81-5077C4226949}"/>
              </a:ext>
            </a:extLst>
          </p:cNvPr>
          <p:cNvSpPr/>
          <p:nvPr/>
        </p:nvSpPr>
        <p:spPr>
          <a:xfrm>
            <a:off x="7882543" y="3127030"/>
            <a:ext cx="1386000" cy="1386000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pt-BR" sz="1400" b="1" dirty="0">
                <a:solidFill>
                  <a:schemeClr val="bg1"/>
                </a:solidFill>
                <a:latin typeface="Century Gothic" panose="020B0502020202020204" pitchFamily="34" charset="0"/>
              </a:rPr>
              <a:t>MÁSTER EN VBA</a:t>
            </a:r>
          </a:p>
        </p:txBody>
      </p:sp>
      <p:sp>
        <p:nvSpPr>
          <p:cNvPr id="6" name="Elipse 5">
            <a:extLst>
              <a:ext uri="{FF2B5EF4-FFF2-40B4-BE49-F238E27FC236}">
                <a16:creationId xmlns:a16="http://schemas.microsoft.com/office/drawing/2014/main" id="{8AF046FE-AEB1-8D8A-E74E-1E3A7CBBEADD}"/>
              </a:ext>
            </a:extLst>
          </p:cNvPr>
          <p:cNvSpPr/>
          <p:nvPr/>
        </p:nvSpPr>
        <p:spPr>
          <a:xfrm>
            <a:off x="2369061" y="4694571"/>
            <a:ext cx="1386000" cy="1386000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pt-BR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entury Gothic" panose="020B0502020202020204" pitchFamily="34" charset="0"/>
              </a:rPr>
              <a:t>MÁSTER EN EXCEL</a:t>
            </a:r>
          </a:p>
        </p:txBody>
      </p:sp>
      <p:sp>
        <p:nvSpPr>
          <p:cNvPr id="11" name="Elipse 10">
            <a:extLst>
              <a:ext uri="{FF2B5EF4-FFF2-40B4-BE49-F238E27FC236}">
                <a16:creationId xmlns:a16="http://schemas.microsoft.com/office/drawing/2014/main" id="{AF4ACDC0-D1EF-03E2-2B4D-834697ABD33A}"/>
              </a:ext>
            </a:extLst>
          </p:cNvPr>
          <p:cNvSpPr/>
          <p:nvPr/>
        </p:nvSpPr>
        <p:spPr>
          <a:xfrm>
            <a:off x="8436940" y="4694571"/>
            <a:ext cx="1386000" cy="1386000"/>
          </a:xfrm>
          <a:prstGeom prst="ellipse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pt-BR" sz="1400" b="1" dirty="0">
                <a:solidFill>
                  <a:schemeClr val="bg1"/>
                </a:solidFill>
                <a:latin typeface="Century Gothic" panose="020B0502020202020204" pitchFamily="34" charset="0"/>
              </a:rPr>
              <a:t>MÁSTER EN POWER</a:t>
            </a:r>
          </a:p>
          <a:p>
            <a:pPr algn="ctr"/>
            <a:r>
              <a:rPr lang="pt-BR" sz="1400" b="1" dirty="0">
                <a:solidFill>
                  <a:schemeClr val="bg1"/>
                </a:solidFill>
                <a:latin typeface="Century Gothic" panose="020B0502020202020204" pitchFamily="34" charset="0"/>
              </a:rPr>
              <a:t>POINT</a:t>
            </a:r>
          </a:p>
        </p:txBody>
      </p:sp>
      <p:sp>
        <p:nvSpPr>
          <p:cNvPr id="16" name="CaixaDeTexto 15">
            <a:extLst>
              <a:ext uri="{FF2B5EF4-FFF2-40B4-BE49-F238E27FC236}">
                <a16:creationId xmlns:a16="http://schemas.microsoft.com/office/drawing/2014/main" id="{3ED8557E-ADA0-478C-94F4-BEA03B876FE4}"/>
              </a:ext>
            </a:extLst>
          </p:cNvPr>
          <p:cNvSpPr txBox="1"/>
          <p:nvPr/>
        </p:nvSpPr>
        <p:spPr>
          <a:xfrm>
            <a:off x="643811" y="569167"/>
            <a:ext cx="5896947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4000" b="1" dirty="0">
                <a:solidFill>
                  <a:srgbClr val="E7795B"/>
                </a:solidFill>
                <a:latin typeface="Century Gothic" panose="020B0502020202020204" pitchFamily="34" charset="0"/>
              </a:rPr>
              <a:t>NUESTROS PRODUCTOS</a:t>
            </a:r>
          </a:p>
          <a:p>
            <a:r>
              <a:rPr lang="pt-BR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Century Gothic" panose="020B0502020202020204" pitchFamily="34" charset="0"/>
              </a:rPr>
              <a:t>ENTRENAMIENTOS DISPONIBLES</a:t>
            </a:r>
          </a:p>
        </p:txBody>
      </p:sp>
      <p:sp>
        <p:nvSpPr>
          <p:cNvPr id="17" name="CaixaDeTexto 16">
            <a:extLst>
              <a:ext uri="{FF2B5EF4-FFF2-40B4-BE49-F238E27FC236}">
                <a16:creationId xmlns:a16="http://schemas.microsoft.com/office/drawing/2014/main" id="{905D3947-5282-40CA-9C32-88E3DA1D11B5}"/>
              </a:ext>
            </a:extLst>
          </p:cNvPr>
          <p:cNvSpPr txBox="1"/>
          <p:nvPr/>
        </p:nvSpPr>
        <p:spPr>
          <a:xfrm>
            <a:off x="427452" y="4972072"/>
            <a:ext cx="18516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entury Gothic" panose="020B0502020202020204" pitchFamily="34" charset="0"/>
              </a:rPr>
              <a:t>La herramienta más utilizada y demandada en el mercado laboral</a:t>
            </a:r>
          </a:p>
        </p:txBody>
      </p:sp>
      <p:sp>
        <p:nvSpPr>
          <p:cNvPr id="18" name="CaixaDeTexto 17">
            <a:extLst>
              <a:ext uri="{FF2B5EF4-FFF2-40B4-BE49-F238E27FC236}">
                <a16:creationId xmlns:a16="http://schemas.microsoft.com/office/drawing/2014/main" id="{36A1ED17-39C1-4DB5-ADD6-BD6CA128E19F}"/>
              </a:ext>
            </a:extLst>
          </p:cNvPr>
          <p:cNvSpPr txBox="1"/>
          <p:nvPr/>
        </p:nvSpPr>
        <p:spPr>
          <a:xfrm>
            <a:off x="308157" y="3496864"/>
            <a:ext cx="249694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entury Gothic" panose="020B0502020202020204" pitchFamily="34" charset="0"/>
              </a:rPr>
              <a:t>Una herramienta para el procesamiento y análisis de datos a través de cuadros de mando</a:t>
            </a:r>
          </a:p>
        </p:txBody>
      </p:sp>
      <p:sp>
        <p:nvSpPr>
          <p:cNvPr id="20" name="CaixaDeTexto 19">
            <a:extLst>
              <a:ext uri="{FF2B5EF4-FFF2-40B4-BE49-F238E27FC236}">
                <a16:creationId xmlns:a16="http://schemas.microsoft.com/office/drawing/2014/main" id="{B0EB9D6B-58F3-43C1-B482-7A1ADA018473}"/>
              </a:ext>
            </a:extLst>
          </p:cNvPr>
          <p:cNvSpPr txBox="1"/>
          <p:nvPr/>
        </p:nvSpPr>
        <p:spPr>
          <a:xfrm>
            <a:off x="1936955" y="1946701"/>
            <a:ext cx="237250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entury Gothic" panose="020B0502020202020204" pitchFamily="34" charset="0"/>
              </a:rPr>
              <a:t>Lenguaje de programación simple para automatizar procesos y crear sistemas</a:t>
            </a:r>
            <a:endParaRPr lang="pt-BR" sz="1200" dirty="0">
              <a:solidFill>
                <a:schemeClr val="tx1">
                  <a:lumMod val="85000"/>
                  <a:lumOff val="1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26" name="CaixaDeTexto 25">
            <a:extLst>
              <a:ext uri="{FF2B5EF4-FFF2-40B4-BE49-F238E27FC236}">
                <a16:creationId xmlns:a16="http://schemas.microsoft.com/office/drawing/2014/main" id="{DAE90FE8-24FB-44EC-A440-E9ECD36EEB0C}"/>
              </a:ext>
            </a:extLst>
          </p:cNvPr>
          <p:cNvSpPr txBox="1"/>
          <p:nvPr/>
        </p:nvSpPr>
        <p:spPr>
          <a:xfrm>
            <a:off x="7882543" y="1946701"/>
            <a:ext cx="25199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entury Gothic" panose="020B0502020202020204" pitchFamily="34" charset="0"/>
              </a:rPr>
              <a:t>Lenguaje de programación</a:t>
            </a:r>
          </a:p>
          <a:p>
            <a:r>
              <a:rPr lang="es-E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entury Gothic" panose="020B0502020202020204" pitchFamily="34" charset="0"/>
              </a:rPr>
              <a:t>para la gestión bancaria</a:t>
            </a:r>
          </a:p>
          <a:p>
            <a:r>
              <a:rPr lang="es-E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entury Gothic" panose="020B0502020202020204" pitchFamily="34" charset="0"/>
              </a:rPr>
              <a:t>datos muy grandes</a:t>
            </a:r>
            <a:endParaRPr lang="pt-BR" sz="1200" dirty="0">
              <a:solidFill>
                <a:schemeClr val="tx1">
                  <a:lumMod val="85000"/>
                  <a:lumOff val="1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27" name="CaixaDeTexto 26">
            <a:extLst>
              <a:ext uri="{FF2B5EF4-FFF2-40B4-BE49-F238E27FC236}">
                <a16:creationId xmlns:a16="http://schemas.microsoft.com/office/drawing/2014/main" id="{69D5C8DA-7E7B-468F-A54D-97D4D3F8B58A}"/>
              </a:ext>
            </a:extLst>
          </p:cNvPr>
          <p:cNvSpPr txBox="1"/>
          <p:nvPr/>
        </p:nvSpPr>
        <p:spPr>
          <a:xfrm>
            <a:off x="9311596" y="3459386"/>
            <a:ext cx="288040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entury Gothic" panose="020B0502020202020204" pitchFamily="34" charset="0"/>
              </a:rPr>
              <a:t>Lenguaje de programación</a:t>
            </a:r>
          </a:p>
          <a:p>
            <a:r>
              <a:rPr lang="es-E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entury Gothic" panose="020B0502020202020204" pitchFamily="34" charset="0"/>
              </a:rPr>
              <a:t>básico para crear macros y</a:t>
            </a:r>
          </a:p>
          <a:p>
            <a:r>
              <a:rPr lang="es-E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entury Gothic" panose="020B0502020202020204" pitchFamily="34" charset="0"/>
              </a:rPr>
              <a:t>automatización de hojas de cálculo de </a:t>
            </a:r>
            <a:r>
              <a:rPr lang="es-ES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entury Gothic" panose="020B0502020202020204" pitchFamily="34" charset="0"/>
              </a:rPr>
              <a:t>excel</a:t>
            </a:r>
            <a:endParaRPr lang="pt-BR" sz="1200" dirty="0">
              <a:solidFill>
                <a:schemeClr val="tx1">
                  <a:lumMod val="85000"/>
                  <a:lumOff val="1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28" name="CaixaDeTexto 27">
            <a:extLst>
              <a:ext uri="{FF2B5EF4-FFF2-40B4-BE49-F238E27FC236}">
                <a16:creationId xmlns:a16="http://schemas.microsoft.com/office/drawing/2014/main" id="{E01FB656-B629-475E-876E-F42F44C406DC}"/>
              </a:ext>
            </a:extLst>
          </p:cNvPr>
          <p:cNvSpPr txBox="1"/>
          <p:nvPr/>
        </p:nvSpPr>
        <p:spPr>
          <a:xfrm>
            <a:off x="9912888" y="4879738"/>
            <a:ext cx="18516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entury Gothic" panose="020B0502020202020204" pitchFamily="34" charset="0"/>
              </a:rPr>
              <a:t>Herramienta básica para crear</a:t>
            </a:r>
          </a:p>
          <a:p>
            <a:r>
              <a:rPr lang="es-E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entury Gothic" panose="020B0502020202020204" pitchFamily="34" charset="0"/>
              </a:rPr>
              <a:t>presentaciones de</a:t>
            </a:r>
          </a:p>
          <a:p>
            <a:r>
              <a:rPr lang="es-E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entury Gothic" panose="020B0502020202020204" pitchFamily="34" charset="0"/>
              </a:rPr>
              <a:t>proyectos</a:t>
            </a:r>
            <a:endParaRPr lang="pt-BR" sz="1200" dirty="0">
              <a:solidFill>
                <a:schemeClr val="tx1">
                  <a:lumMod val="85000"/>
                  <a:lumOff val="15000"/>
                </a:schemeClr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881972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>
            <a:extLst>
              <a:ext uri="{FF2B5EF4-FFF2-40B4-BE49-F238E27FC236}">
                <a16:creationId xmlns:a16="http://schemas.microsoft.com/office/drawing/2014/main" id="{F3EBB050-6A1F-8166-AFC9-98437E44520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55333"/>
          <a:stretch/>
        </p:blipFill>
        <p:spPr>
          <a:xfrm>
            <a:off x="2844532" y="2593032"/>
            <a:ext cx="6502936" cy="3285254"/>
          </a:xfrm>
          <a:prstGeom prst="rect">
            <a:avLst/>
          </a:prstGeom>
        </p:spPr>
      </p:pic>
      <p:sp>
        <p:nvSpPr>
          <p:cNvPr id="8" name="Elipse 7">
            <a:extLst>
              <a:ext uri="{FF2B5EF4-FFF2-40B4-BE49-F238E27FC236}">
                <a16:creationId xmlns:a16="http://schemas.microsoft.com/office/drawing/2014/main" id="{757EC8C1-F88B-9499-6E3E-5C61F944FBB0}"/>
              </a:ext>
            </a:extLst>
          </p:cNvPr>
          <p:cNvSpPr/>
          <p:nvPr/>
        </p:nvSpPr>
        <p:spPr>
          <a:xfrm>
            <a:off x="4416007" y="2193971"/>
            <a:ext cx="1386000" cy="138600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pt-BR" sz="1400" b="1" dirty="0">
                <a:solidFill>
                  <a:schemeClr val="bg1"/>
                </a:solidFill>
                <a:latin typeface="Century Gothic" panose="020B0502020202020204" pitchFamily="34" charset="0"/>
              </a:rPr>
              <a:t>MÁSTER EN PYTHON</a:t>
            </a:r>
          </a:p>
        </p:txBody>
      </p:sp>
      <p:sp>
        <p:nvSpPr>
          <p:cNvPr id="9" name="Elipse 8">
            <a:extLst>
              <a:ext uri="{FF2B5EF4-FFF2-40B4-BE49-F238E27FC236}">
                <a16:creationId xmlns:a16="http://schemas.microsoft.com/office/drawing/2014/main" id="{AD525F90-8196-6312-6312-133F6900F035}"/>
              </a:ext>
            </a:extLst>
          </p:cNvPr>
          <p:cNvSpPr/>
          <p:nvPr/>
        </p:nvSpPr>
        <p:spPr>
          <a:xfrm>
            <a:off x="6389994" y="2193971"/>
            <a:ext cx="1386000" cy="138600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pt-BR" sz="1400" b="1" dirty="0">
                <a:solidFill>
                  <a:schemeClr val="bg1"/>
                </a:solidFill>
                <a:latin typeface="Century Gothic" panose="020B0502020202020204" pitchFamily="34" charset="0"/>
              </a:rPr>
              <a:t>MÁSTER EN SQL</a:t>
            </a:r>
          </a:p>
        </p:txBody>
      </p:sp>
      <p:sp>
        <p:nvSpPr>
          <p:cNvPr id="7" name="Elipse 6">
            <a:extLst>
              <a:ext uri="{FF2B5EF4-FFF2-40B4-BE49-F238E27FC236}">
                <a16:creationId xmlns:a16="http://schemas.microsoft.com/office/drawing/2014/main" id="{8802629B-B7B8-26B8-7D0A-8C9EA188C0DA}"/>
              </a:ext>
            </a:extLst>
          </p:cNvPr>
          <p:cNvSpPr/>
          <p:nvPr/>
        </p:nvSpPr>
        <p:spPr>
          <a:xfrm>
            <a:off x="2923457" y="3127030"/>
            <a:ext cx="1386000" cy="138600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pt-BR" sz="1400" b="1" dirty="0">
                <a:solidFill>
                  <a:schemeClr val="bg1"/>
                </a:solidFill>
                <a:latin typeface="Century Gothic" panose="020B0502020202020204" pitchFamily="34" charset="0"/>
              </a:rPr>
              <a:t>MÁSTER EN POWER BI</a:t>
            </a:r>
          </a:p>
        </p:txBody>
      </p:sp>
      <p:sp>
        <p:nvSpPr>
          <p:cNvPr id="10" name="Elipse 9">
            <a:extLst>
              <a:ext uri="{FF2B5EF4-FFF2-40B4-BE49-F238E27FC236}">
                <a16:creationId xmlns:a16="http://schemas.microsoft.com/office/drawing/2014/main" id="{5E11F7EB-624D-C74D-8F81-5077C4226949}"/>
              </a:ext>
            </a:extLst>
          </p:cNvPr>
          <p:cNvSpPr/>
          <p:nvPr/>
        </p:nvSpPr>
        <p:spPr>
          <a:xfrm>
            <a:off x="7882543" y="3127030"/>
            <a:ext cx="1386000" cy="138600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pt-BR" sz="1400" b="1" dirty="0">
                <a:solidFill>
                  <a:schemeClr val="bg1"/>
                </a:solidFill>
                <a:latin typeface="Century Gothic" panose="020B0502020202020204" pitchFamily="34" charset="0"/>
              </a:rPr>
              <a:t>MÁSTER EN VBA</a:t>
            </a:r>
          </a:p>
        </p:txBody>
      </p:sp>
      <p:sp>
        <p:nvSpPr>
          <p:cNvPr id="6" name="Elipse 5">
            <a:extLst>
              <a:ext uri="{FF2B5EF4-FFF2-40B4-BE49-F238E27FC236}">
                <a16:creationId xmlns:a16="http://schemas.microsoft.com/office/drawing/2014/main" id="{8AF046FE-AEB1-8D8A-E74E-1E3A7CBBEADD}"/>
              </a:ext>
            </a:extLst>
          </p:cNvPr>
          <p:cNvSpPr/>
          <p:nvPr/>
        </p:nvSpPr>
        <p:spPr>
          <a:xfrm>
            <a:off x="2369061" y="4694571"/>
            <a:ext cx="1386000" cy="138600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pt-BR" sz="1400" b="1" dirty="0">
                <a:solidFill>
                  <a:schemeClr val="bg1"/>
                </a:solidFill>
                <a:latin typeface="Century Gothic" panose="020B0502020202020204" pitchFamily="34" charset="0"/>
              </a:rPr>
              <a:t>MÁSTER EN EXCEL</a:t>
            </a:r>
          </a:p>
        </p:txBody>
      </p:sp>
      <p:sp>
        <p:nvSpPr>
          <p:cNvPr id="11" name="Elipse 10">
            <a:extLst>
              <a:ext uri="{FF2B5EF4-FFF2-40B4-BE49-F238E27FC236}">
                <a16:creationId xmlns:a16="http://schemas.microsoft.com/office/drawing/2014/main" id="{AF4ACDC0-D1EF-03E2-2B4D-834697ABD33A}"/>
              </a:ext>
            </a:extLst>
          </p:cNvPr>
          <p:cNvSpPr/>
          <p:nvPr/>
        </p:nvSpPr>
        <p:spPr>
          <a:xfrm>
            <a:off x="8436940" y="4694571"/>
            <a:ext cx="1386000" cy="138600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pt-BR" sz="1400" b="1" dirty="0">
                <a:solidFill>
                  <a:schemeClr val="bg1"/>
                </a:solidFill>
                <a:latin typeface="Century Gothic" panose="020B0502020202020204" pitchFamily="34" charset="0"/>
              </a:rPr>
              <a:t>MÁSTER EN POWER</a:t>
            </a:r>
          </a:p>
          <a:p>
            <a:pPr algn="ctr"/>
            <a:r>
              <a:rPr lang="pt-BR" sz="1400" b="1" dirty="0">
                <a:solidFill>
                  <a:schemeClr val="bg1"/>
                </a:solidFill>
                <a:latin typeface="Century Gothic" panose="020B0502020202020204" pitchFamily="34" charset="0"/>
              </a:rPr>
              <a:t>POINT</a:t>
            </a:r>
          </a:p>
        </p:txBody>
      </p:sp>
      <p:sp>
        <p:nvSpPr>
          <p:cNvPr id="16" name="CaixaDeTexto 15">
            <a:extLst>
              <a:ext uri="{FF2B5EF4-FFF2-40B4-BE49-F238E27FC236}">
                <a16:creationId xmlns:a16="http://schemas.microsoft.com/office/drawing/2014/main" id="{CD4512BC-4EC6-4921-94A1-899A7FCF6294}"/>
              </a:ext>
            </a:extLst>
          </p:cNvPr>
          <p:cNvSpPr txBox="1"/>
          <p:nvPr/>
        </p:nvSpPr>
        <p:spPr>
          <a:xfrm>
            <a:off x="643811" y="569167"/>
            <a:ext cx="5896947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4000" b="1" dirty="0">
                <a:solidFill>
                  <a:srgbClr val="E7795B"/>
                </a:solidFill>
                <a:latin typeface="Century Gothic" panose="020B0502020202020204" pitchFamily="34" charset="0"/>
              </a:rPr>
              <a:t>NUESTROS PRODUCTOS</a:t>
            </a:r>
          </a:p>
          <a:p>
            <a:r>
              <a:rPr lang="pt-BR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Century Gothic" panose="020B0502020202020204" pitchFamily="34" charset="0"/>
              </a:rPr>
              <a:t>ENTRENAMIENTOS DISPONIBLES</a:t>
            </a:r>
          </a:p>
        </p:txBody>
      </p:sp>
      <p:sp>
        <p:nvSpPr>
          <p:cNvPr id="17" name="CaixaDeTexto 16">
            <a:extLst>
              <a:ext uri="{FF2B5EF4-FFF2-40B4-BE49-F238E27FC236}">
                <a16:creationId xmlns:a16="http://schemas.microsoft.com/office/drawing/2014/main" id="{098D7BE1-DF14-49F5-A22F-1DA8CD0133D5}"/>
              </a:ext>
            </a:extLst>
          </p:cNvPr>
          <p:cNvSpPr txBox="1"/>
          <p:nvPr/>
        </p:nvSpPr>
        <p:spPr>
          <a:xfrm>
            <a:off x="427452" y="4972072"/>
            <a:ext cx="18516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entury Gothic" panose="020B0502020202020204" pitchFamily="34" charset="0"/>
              </a:rPr>
              <a:t>La herramienta más utilizada y demandada en el mercado laboral</a:t>
            </a:r>
          </a:p>
        </p:txBody>
      </p:sp>
      <p:sp>
        <p:nvSpPr>
          <p:cNvPr id="18" name="CaixaDeTexto 17">
            <a:extLst>
              <a:ext uri="{FF2B5EF4-FFF2-40B4-BE49-F238E27FC236}">
                <a16:creationId xmlns:a16="http://schemas.microsoft.com/office/drawing/2014/main" id="{F03E2E38-CA0F-43E8-B82C-1F8799A9FCE0}"/>
              </a:ext>
            </a:extLst>
          </p:cNvPr>
          <p:cNvSpPr txBox="1"/>
          <p:nvPr/>
        </p:nvSpPr>
        <p:spPr>
          <a:xfrm>
            <a:off x="308157" y="3496864"/>
            <a:ext cx="249694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entury Gothic" panose="020B0502020202020204" pitchFamily="34" charset="0"/>
              </a:rPr>
              <a:t>Una herramienta para el procesamiento y análisis de datos a través de cuadros de mando</a:t>
            </a:r>
          </a:p>
        </p:txBody>
      </p:sp>
      <p:sp>
        <p:nvSpPr>
          <p:cNvPr id="20" name="CaixaDeTexto 19">
            <a:extLst>
              <a:ext uri="{FF2B5EF4-FFF2-40B4-BE49-F238E27FC236}">
                <a16:creationId xmlns:a16="http://schemas.microsoft.com/office/drawing/2014/main" id="{7CE6C311-E4B5-4A95-BBCD-397EB82A9144}"/>
              </a:ext>
            </a:extLst>
          </p:cNvPr>
          <p:cNvSpPr txBox="1"/>
          <p:nvPr/>
        </p:nvSpPr>
        <p:spPr>
          <a:xfrm>
            <a:off x="1936955" y="1946701"/>
            <a:ext cx="237250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entury Gothic" panose="020B0502020202020204" pitchFamily="34" charset="0"/>
              </a:rPr>
              <a:t>Lenguaje de programación simple para automatizar procesos y crear sistemas</a:t>
            </a:r>
            <a:endParaRPr lang="pt-BR" sz="1200" dirty="0">
              <a:solidFill>
                <a:schemeClr val="tx1">
                  <a:lumMod val="85000"/>
                  <a:lumOff val="1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26" name="CaixaDeTexto 25">
            <a:extLst>
              <a:ext uri="{FF2B5EF4-FFF2-40B4-BE49-F238E27FC236}">
                <a16:creationId xmlns:a16="http://schemas.microsoft.com/office/drawing/2014/main" id="{087FC241-49B2-4FE6-B4B6-334BDF9DF52C}"/>
              </a:ext>
            </a:extLst>
          </p:cNvPr>
          <p:cNvSpPr txBox="1"/>
          <p:nvPr/>
        </p:nvSpPr>
        <p:spPr>
          <a:xfrm>
            <a:off x="7882543" y="1946701"/>
            <a:ext cx="25199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entury Gothic" panose="020B0502020202020204" pitchFamily="34" charset="0"/>
              </a:rPr>
              <a:t>Lenguaje de programación</a:t>
            </a:r>
          </a:p>
          <a:p>
            <a:r>
              <a:rPr lang="es-E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entury Gothic" panose="020B0502020202020204" pitchFamily="34" charset="0"/>
              </a:rPr>
              <a:t>para la gestión bancaria</a:t>
            </a:r>
          </a:p>
          <a:p>
            <a:r>
              <a:rPr lang="es-E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entury Gothic" panose="020B0502020202020204" pitchFamily="34" charset="0"/>
              </a:rPr>
              <a:t>datos muy grandes</a:t>
            </a:r>
            <a:endParaRPr lang="pt-BR" sz="1200" dirty="0">
              <a:solidFill>
                <a:schemeClr val="tx1">
                  <a:lumMod val="85000"/>
                  <a:lumOff val="1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27" name="CaixaDeTexto 26">
            <a:extLst>
              <a:ext uri="{FF2B5EF4-FFF2-40B4-BE49-F238E27FC236}">
                <a16:creationId xmlns:a16="http://schemas.microsoft.com/office/drawing/2014/main" id="{DA13A361-07E7-4339-A86E-3DF382F3B748}"/>
              </a:ext>
            </a:extLst>
          </p:cNvPr>
          <p:cNvSpPr txBox="1"/>
          <p:nvPr/>
        </p:nvSpPr>
        <p:spPr>
          <a:xfrm>
            <a:off x="9311596" y="3459386"/>
            <a:ext cx="288040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entury Gothic" panose="020B0502020202020204" pitchFamily="34" charset="0"/>
              </a:rPr>
              <a:t>Lenguaje de programación</a:t>
            </a:r>
          </a:p>
          <a:p>
            <a:r>
              <a:rPr lang="es-E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entury Gothic" panose="020B0502020202020204" pitchFamily="34" charset="0"/>
              </a:rPr>
              <a:t>básico para crear macros y</a:t>
            </a:r>
          </a:p>
          <a:p>
            <a:r>
              <a:rPr lang="es-E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entury Gothic" panose="020B0502020202020204" pitchFamily="34" charset="0"/>
              </a:rPr>
              <a:t>automatización de hojas de cálculo de </a:t>
            </a:r>
            <a:r>
              <a:rPr lang="es-ES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entury Gothic" panose="020B0502020202020204" pitchFamily="34" charset="0"/>
              </a:rPr>
              <a:t>excel</a:t>
            </a:r>
            <a:endParaRPr lang="pt-BR" sz="1200" dirty="0">
              <a:solidFill>
                <a:schemeClr val="tx1">
                  <a:lumMod val="85000"/>
                  <a:lumOff val="1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28" name="CaixaDeTexto 27">
            <a:extLst>
              <a:ext uri="{FF2B5EF4-FFF2-40B4-BE49-F238E27FC236}">
                <a16:creationId xmlns:a16="http://schemas.microsoft.com/office/drawing/2014/main" id="{F9081AE6-3746-451B-B16D-F6AFE3739757}"/>
              </a:ext>
            </a:extLst>
          </p:cNvPr>
          <p:cNvSpPr txBox="1"/>
          <p:nvPr/>
        </p:nvSpPr>
        <p:spPr>
          <a:xfrm>
            <a:off x="9912888" y="4879738"/>
            <a:ext cx="18516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entury Gothic" panose="020B0502020202020204" pitchFamily="34" charset="0"/>
              </a:rPr>
              <a:t>Herramienta básica para crear</a:t>
            </a:r>
          </a:p>
          <a:p>
            <a:r>
              <a:rPr lang="es-E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entury Gothic" panose="020B0502020202020204" pitchFamily="34" charset="0"/>
              </a:rPr>
              <a:t>presentaciones de</a:t>
            </a:r>
          </a:p>
          <a:p>
            <a:r>
              <a:rPr lang="es-E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entury Gothic" panose="020B0502020202020204" pitchFamily="34" charset="0"/>
              </a:rPr>
              <a:t>proyectos</a:t>
            </a:r>
            <a:endParaRPr lang="pt-BR" sz="1200" dirty="0">
              <a:solidFill>
                <a:schemeClr val="tx1">
                  <a:lumMod val="85000"/>
                  <a:lumOff val="15000"/>
                </a:schemeClr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391423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>
            <a:extLst>
              <a:ext uri="{FF2B5EF4-FFF2-40B4-BE49-F238E27FC236}">
                <a16:creationId xmlns:a16="http://schemas.microsoft.com/office/drawing/2014/main" id="{B0ABD83A-8D8F-E836-D97F-1D537893E6A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55333"/>
          <a:stretch/>
        </p:blipFill>
        <p:spPr>
          <a:xfrm>
            <a:off x="2844532" y="2593032"/>
            <a:ext cx="6502936" cy="3285254"/>
          </a:xfrm>
          <a:prstGeom prst="rect">
            <a:avLst/>
          </a:prstGeom>
        </p:spPr>
      </p:pic>
      <p:sp>
        <p:nvSpPr>
          <p:cNvPr id="8" name="Elipse 7">
            <a:extLst>
              <a:ext uri="{FF2B5EF4-FFF2-40B4-BE49-F238E27FC236}">
                <a16:creationId xmlns:a16="http://schemas.microsoft.com/office/drawing/2014/main" id="{757EC8C1-F88B-9499-6E3E-5C61F944FBB0}"/>
              </a:ext>
            </a:extLst>
          </p:cNvPr>
          <p:cNvSpPr/>
          <p:nvPr/>
        </p:nvSpPr>
        <p:spPr>
          <a:xfrm>
            <a:off x="4416007" y="2193971"/>
            <a:ext cx="1386000" cy="138600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pt-BR" sz="1400" b="1" dirty="0">
                <a:solidFill>
                  <a:schemeClr val="bg1"/>
                </a:solidFill>
                <a:latin typeface="Century Gothic" panose="020B0502020202020204" pitchFamily="34" charset="0"/>
              </a:rPr>
              <a:t>MÁSTER EN PYTHON</a:t>
            </a:r>
          </a:p>
        </p:txBody>
      </p:sp>
      <p:sp>
        <p:nvSpPr>
          <p:cNvPr id="9" name="Elipse 8">
            <a:extLst>
              <a:ext uri="{FF2B5EF4-FFF2-40B4-BE49-F238E27FC236}">
                <a16:creationId xmlns:a16="http://schemas.microsoft.com/office/drawing/2014/main" id="{AD525F90-8196-6312-6312-133F6900F035}"/>
              </a:ext>
            </a:extLst>
          </p:cNvPr>
          <p:cNvSpPr/>
          <p:nvPr/>
        </p:nvSpPr>
        <p:spPr>
          <a:xfrm>
            <a:off x="6389994" y="2193971"/>
            <a:ext cx="1386000" cy="138600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pt-BR" sz="1400" b="1" dirty="0">
                <a:solidFill>
                  <a:schemeClr val="bg1"/>
                </a:solidFill>
                <a:latin typeface="Century Gothic" panose="020B0502020202020204" pitchFamily="34" charset="0"/>
              </a:rPr>
              <a:t>MÁSTER EN SQL</a:t>
            </a:r>
          </a:p>
        </p:txBody>
      </p:sp>
      <p:sp>
        <p:nvSpPr>
          <p:cNvPr id="7" name="Elipse 6">
            <a:extLst>
              <a:ext uri="{FF2B5EF4-FFF2-40B4-BE49-F238E27FC236}">
                <a16:creationId xmlns:a16="http://schemas.microsoft.com/office/drawing/2014/main" id="{8802629B-B7B8-26B8-7D0A-8C9EA188C0DA}"/>
              </a:ext>
            </a:extLst>
          </p:cNvPr>
          <p:cNvSpPr/>
          <p:nvPr/>
        </p:nvSpPr>
        <p:spPr>
          <a:xfrm>
            <a:off x="2923457" y="3127030"/>
            <a:ext cx="1386000" cy="138600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pt-BR" sz="1400" b="1" dirty="0">
                <a:solidFill>
                  <a:schemeClr val="bg1"/>
                </a:solidFill>
                <a:latin typeface="Century Gothic" panose="020B0502020202020204" pitchFamily="34" charset="0"/>
              </a:rPr>
              <a:t>MÁSTER EN POWER BI</a:t>
            </a:r>
          </a:p>
        </p:txBody>
      </p:sp>
      <p:sp>
        <p:nvSpPr>
          <p:cNvPr id="10" name="Elipse 9">
            <a:extLst>
              <a:ext uri="{FF2B5EF4-FFF2-40B4-BE49-F238E27FC236}">
                <a16:creationId xmlns:a16="http://schemas.microsoft.com/office/drawing/2014/main" id="{5E11F7EB-624D-C74D-8F81-5077C4226949}"/>
              </a:ext>
            </a:extLst>
          </p:cNvPr>
          <p:cNvSpPr/>
          <p:nvPr/>
        </p:nvSpPr>
        <p:spPr>
          <a:xfrm>
            <a:off x="7882543" y="3127030"/>
            <a:ext cx="1386000" cy="138600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pt-BR" sz="1400" b="1" dirty="0">
                <a:solidFill>
                  <a:schemeClr val="bg1"/>
                </a:solidFill>
                <a:latin typeface="Century Gothic" panose="020B0502020202020204" pitchFamily="34" charset="0"/>
              </a:rPr>
              <a:t>MÁSTER EN VBA</a:t>
            </a:r>
          </a:p>
        </p:txBody>
      </p:sp>
      <p:sp>
        <p:nvSpPr>
          <p:cNvPr id="6" name="Elipse 5">
            <a:extLst>
              <a:ext uri="{FF2B5EF4-FFF2-40B4-BE49-F238E27FC236}">
                <a16:creationId xmlns:a16="http://schemas.microsoft.com/office/drawing/2014/main" id="{8AF046FE-AEB1-8D8A-E74E-1E3A7CBBEADD}"/>
              </a:ext>
            </a:extLst>
          </p:cNvPr>
          <p:cNvSpPr/>
          <p:nvPr/>
        </p:nvSpPr>
        <p:spPr>
          <a:xfrm>
            <a:off x="2369061" y="4694571"/>
            <a:ext cx="1386000" cy="138600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pt-BR" sz="1400" b="1" dirty="0">
                <a:solidFill>
                  <a:schemeClr val="bg1"/>
                </a:solidFill>
                <a:latin typeface="Century Gothic" panose="020B0502020202020204" pitchFamily="34" charset="0"/>
              </a:rPr>
              <a:t>MÁSTER EN EXCEL</a:t>
            </a:r>
          </a:p>
        </p:txBody>
      </p:sp>
      <p:sp>
        <p:nvSpPr>
          <p:cNvPr id="11" name="Elipse 10">
            <a:extLst>
              <a:ext uri="{FF2B5EF4-FFF2-40B4-BE49-F238E27FC236}">
                <a16:creationId xmlns:a16="http://schemas.microsoft.com/office/drawing/2014/main" id="{AF4ACDC0-D1EF-03E2-2B4D-834697ABD33A}"/>
              </a:ext>
            </a:extLst>
          </p:cNvPr>
          <p:cNvSpPr/>
          <p:nvPr/>
        </p:nvSpPr>
        <p:spPr>
          <a:xfrm>
            <a:off x="8436940" y="4694571"/>
            <a:ext cx="1386000" cy="1386000"/>
          </a:xfrm>
          <a:prstGeom prst="ellipse">
            <a:avLst/>
          </a:prstGeom>
          <a:solidFill>
            <a:srgbClr val="E779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pt-BR" sz="1400" b="1" dirty="0">
                <a:solidFill>
                  <a:schemeClr val="bg1"/>
                </a:solidFill>
                <a:latin typeface="Century Gothic" panose="020B0502020202020204" pitchFamily="34" charset="0"/>
              </a:rPr>
              <a:t>MÁSTER EN POWER</a:t>
            </a:r>
          </a:p>
          <a:p>
            <a:pPr algn="ctr"/>
            <a:r>
              <a:rPr lang="pt-BR" sz="1400" b="1" dirty="0">
                <a:solidFill>
                  <a:schemeClr val="bg1"/>
                </a:solidFill>
                <a:latin typeface="Century Gothic" panose="020B0502020202020204" pitchFamily="34" charset="0"/>
              </a:rPr>
              <a:t>POINT</a:t>
            </a:r>
          </a:p>
        </p:txBody>
      </p:sp>
      <p:sp>
        <p:nvSpPr>
          <p:cNvPr id="25" name="CaixaDeTexto 24">
            <a:extLst>
              <a:ext uri="{FF2B5EF4-FFF2-40B4-BE49-F238E27FC236}">
                <a16:creationId xmlns:a16="http://schemas.microsoft.com/office/drawing/2014/main" id="{CC42F906-288C-EDDF-378F-6BFBFF8C7E0B}"/>
              </a:ext>
            </a:extLst>
          </p:cNvPr>
          <p:cNvSpPr txBox="1"/>
          <p:nvPr/>
        </p:nvSpPr>
        <p:spPr>
          <a:xfrm>
            <a:off x="9912888" y="4879738"/>
            <a:ext cx="213293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600" b="1" dirty="0">
                <a:solidFill>
                  <a:srgbClr val="E7795B"/>
                </a:solidFill>
                <a:latin typeface="Century Gothic" panose="020B0502020202020204" pitchFamily="34" charset="0"/>
              </a:rPr>
              <a:t>Herramienta básica para crear</a:t>
            </a:r>
          </a:p>
          <a:p>
            <a:r>
              <a:rPr lang="es-ES" sz="1600" b="1" dirty="0">
                <a:solidFill>
                  <a:srgbClr val="E7795B"/>
                </a:solidFill>
                <a:latin typeface="Century Gothic" panose="020B0502020202020204" pitchFamily="34" charset="0"/>
              </a:rPr>
              <a:t>presentaciones de</a:t>
            </a:r>
          </a:p>
          <a:p>
            <a:r>
              <a:rPr lang="es-ES" sz="1600" b="1" dirty="0">
                <a:solidFill>
                  <a:srgbClr val="E7795B"/>
                </a:solidFill>
                <a:latin typeface="Century Gothic" panose="020B0502020202020204" pitchFamily="34" charset="0"/>
              </a:rPr>
              <a:t>proyectos</a:t>
            </a:r>
          </a:p>
        </p:txBody>
      </p:sp>
      <p:sp>
        <p:nvSpPr>
          <p:cNvPr id="16" name="CaixaDeTexto 15">
            <a:extLst>
              <a:ext uri="{FF2B5EF4-FFF2-40B4-BE49-F238E27FC236}">
                <a16:creationId xmlns:a16="http://schemas.microsoft.com/office/drawing/2014/main" id="{CFE015F0-6B67-45ED-82AD-5F64258E7EAD}"/>
              </a:ext>
            </a:extLst>
          </p:cNvPr>
          <p:cNvSpPr txBox="1"/>
          <p:nvPr/>
        </p:nvSpPr>
        <p:spPr>
          <a:xfrm>
            <a:off x="643811" y="569167"/>
            <a:ext cx="5896947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4000" b="1" dirty="0">
                <a:solidFill>
                  <a:srgbClr val="E7795B"/>
                </a:solidFill>
                <a:latin typeface="Century Gothic" panose="020B0502020202020204" pitchFamily="34" charset="0"/>
              </a:rPr>
              <a:t>NUESTROS PRODUCTOS</a:t>
            </a:r>
          </a:p>
          <a:p>
            <a:r>
              <a:rPr lang="pt-BR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Century Gothic" panose="020B0502020202020204" pitchFamily="34" charset="0"/>
              </a:rPr>
              <a:t>ENTRENAMIENTOS DISPONIBLES</a:t>
            </a:r>
          </a:p>
        </p:txBody>
      </p:sp>
      <p:sp>
        <p:nvSpPr>
          <p:cNvPr id="17" name="CaixaDeTexto 16">
            <a:extLst>
              <a:ext uri="{FF2B5EF4-FFF2-40B4-BE49-F238E27FC236}">
                <a16:creationId xmlns:a16="http://schemas.microsoft.com/office/drawing/2014/main" id="{E68CE522-CCA9-4AFB-8FA0-524A8C036A32}"/>
              </a:ext>
            </a:extLst>
          </p:cNvPr>
          <p:cNvSpPr txBox="1"/>
          <p:nvPr/>
        </p:nvSpPr>
        <p:spPr>
          <a:xfrm>
            <a:off x="427452" y="4972072"/>
            <a:ext cx="18516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entury Gothic" panose="020B0502020202020204" pitchFamily="34" charset="0"/>
              </a:rPr>
              <a:t>La herramienta más utilizada y demandada en el mercado laboral</a:t>
            </a:r>
          </a:p>
        </p:txBody>
      </p:sp>
      <p:sp>
        <p:nvSpPr>
          <p:cNvPr id="18" name="CaixaDeTexto 17">
            <a:extLst>
              <a:ext uri="{FF2B5EF4-FFF2-40B4-BE49-F238E27FC236}">
                <a16:creationId xmlns:a16="http://schemas.microsoft.com/office/drawing/2014/main" id="{E364C5C1-11D9-42AF-A020-990A27D9CCB5}"/>
              </a:ext>
            </a:extLst>
          </p:cNvPr>
          <p:cNvSpPr txBox="1"/>
          <p:nvPr/>
        </p:nvSpPr>
        <p:spPr>
          <a:xfrm>
            <a:off x="308157" y="3496864"/>
            <a:ext cx="249694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entury Gothic" panose="020B0502020202020204" pitchFamily="34" charset="0"/>
              </a:rPr>
              <a:t>Una herramienta para el procesamiento y análisis de datos a través de cuadros de mando</a:t>
            </a:r>
          </a:p>
        </p:txBody>
      </p:sp>
      <p:sp>
        <p:nvSpPr>
          <p:cNvPr id="20" name="CaixaDeTexto 19">
            <a:extLst>
              <a:ext uri="{FF2B5EF4-FFF2-40B4-BE49-F238E27FC236}">
                <a16:creationId xmlns:a16="http://schemas.microsoft.com/office/drawing/2014/main" id="{D9E5D951-FCFD-4253-8AF6-748B0DB7661A}"/>
              </a:ext>
            </a:extLst>
          </p:cNvPr>
          <p:cNvSpPr txBox="1"/>
          <p:nvPr/>
        </p:nvSpPr>
        <p:spPr>
          <a:xfrm>
            <a:off x="1936955" y="1946701"/>
            <a:ext cx="237250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entury Gothic" panose="020B0502020202020204" pitchFamily="34" charset="0"/>
              </a:rPr>
              <a:t>Lenguaje de programación simple para automatizar procesos y crear sistemas</a:t>
            </a:r>
            <a:endParaRPr lang="pt-BR" sz="1200" dirty="0">
              <a:solidFill>
                <a:schemeClr val="tx1">
                  <a:lumMod val="85000"/>
                  <a:lumOff val="1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26" name="CaixaDeTexto 25">
            <a:extLst>
              <a:ext uri="{FF2B5EF4-FFF2-40B4-BE49-F238E27FC236}">
                <a16:creationId xmlns:a16="http://schemas.microsoft.com/office/drawing/2014/main" id="{71AC58AD-A5CD-4B26-94CE-F61902B587D8}"/>
              </a:ext>
            </a:extLst>
          </p:cNvPr>
          <p:cNvSpPr txBox="1"/>
          <p:nvPr/>
        </p:nvSpPr>
        <p:spPr>
          <a:xfrm>
            <a:off x="7882543" y="1946701"/>
            <a:ext cx="25199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entury Gothic" panose="020B0502020202020204" pitchFamily="34" charset="0"/>
              </a:rPr>
              <a:t>Lenguaje de programación</a:t>
            </a:r>
          </a:p>
          <a:p>
            <a:r>
              <a:rPr lang="es-E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entury Gothic" panose="020B0502020202020204" pitchFamily="34" charset="0"/>
              </a:rPr>
              <a:t>para la gestión bancaria</a:t>
            </a:r>
          </a:p>
          <a:p>
            <a:r>
              <a:rPr lang="es-E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entury Gothic" panose="020B0502020202020204" pitchFamily="34" charset="0"/>
              </a:rPr>
              <a:t>datos muy grandes</a:t>
            </a:r>
            <a:endParaRPr lang="pt-BR" sz="1200" dirty="0">
              <a:solidFill>
                <a:schemeClr val="tx1">
                  <a:lumMod val="85000"/>
                  <a:lumOff val="1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27" name="CaixaDeTexto 26">
            <a:extLst>
              <a:ext uri="{FF2B5EF4-FFF2-40B4-BE49-F238E27FC236}">
                <a16:creationId xmlns:a16="http://schemas.microsoft.com/office/drawing/2014/main" id="{716E02BA-AA33-4C1C-BB29-B607577EA131}"/>
              </a:ext>
            </a:extLst>
          </p:cNvPr>
          <p:cNvSpPr txBox="1"/>
          <p:nvPr/>
        </p:nvSpPr>
        <p:spPr>
          <a:xfrm>
            <a:off x="9311596" y="3459386"/>
            <a:ext cx="288040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entury Gothic" panose="020B0502020202020204" pitchFamily="34" charset="0"/>
              </a:rPr>
              <a:t>Lenguaje de programación</a:t>
            </a:r>
          </a:p>
          <a:p>
            <a:r>
              <a:rPr lang="es-E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entury Gothic" panose="020B0502020202020204" pitchFamily="34" charset="0"/>
              </a:rPr>
              <a:t>básico para crear macros y</a:t>
            </a:r>
          </a:p>
          <a:p>
            <a:r>
              <a:rPr lang="es-E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entury Gothic" panose="020B0502020202020204" pitchFamily="34" charset="0"/>
              </a:rPr>
              <a:t>automatización de hojas de cálculo de </a:t>
            </a:r>
            <a:r>
              <a:rPr lang="es-ES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entury Gothic" panose="020B0502020202020204" pitchFamily="34" charset="0"/>
              </a:rPr>
              <a:t>excel</a:t>
            </a:r>
            <a:endParaRPr lang="pt-BR" sz="1200" dirty="0">
              <a:solidFill>
                <a:schemeClr val="tx1">
                  <a:lumMod val="85000"/>
                  <a:lumOff val="15000"/>
                </a:schemeClr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054153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>
            <a:extLst>
              <a:ext uri="{FF2B5EF4-FFF2-40B4-BE49-F238E27FC236}">
                <a16:creationId xmlns:a16="http://schemas.microsoft.com/office/drawing/2014/main" id="{280A8CBC-FEC4-2BF9-A523-580AF31491B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55333"/>
          <a:stretch/>
        </p:blipFill>
        <p:spPr>
          <a:xfrm>
            <a:off x="2844532" y="2593032"/>
            <a:ext cx="6502936" cy="3285254"/>
          </a:xfrm>
          <a:prstGeom prst="rect">
            <a:avLst/>
          </a:prstGeom>
        </p:spPr>
      </p:pic>
      <p:sp>
        <p:nvSpPr>
          <p:cNvPr id="8" name="Elipse 7">
            <a:extLst>
              <a:ext uri="{FF2B5EF4-FFF2-40B4-BE49-F238E27FC236}">
                <a16:creationId xmlns:a16="http://schemas.microsoft.com/office/drawing/2014/main" id="{757EC8C1-F88B-9499-6E3E-5C61F944FBB0}"/>
              </a:ext>
            </a:extLst>
          </p:cNvPr>
          <p:cNvSpPr/>
          <p:nvPr/>
        </p:nvSpPr>
        <p:spPr>
          <a:xfrm>
            <a:off x="4416007" y="2193971"/>
            <a:ext cx="1386000" cy="1386000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pt-BR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entury Gothic" panose="020B0502020202020204" pitchFamily="34" charset="0"/>
              </a:rPr>
              <a:t>MÁSTER EN PYTHON</a:t>
            </a:r>
          </a:p>
        </p:txBody>
      </p:sp>
      <p:sp>
        <p:nvSpPr>
          <p:cNvPr id="9" name="Elipse 8">
            <a:extLst>
              <a:ext uri="{FF2B5EF4-FFF2-40B4-BE49-F238E27FC236}">
                <a16:creationId xmlns:a16="http://schemas.microsoft.com/office/drawing/2014/main" id="{AD525F90-8196-6312-6312-133F6900F035}"/>
              </a:ext>
            </a:extLst>
          </p:cNvPr>
          <p:cNvSpPr/>
          <p:nvPr/>
        </p:nvSpPr>
        <p:spPr>
          <a:xfrm>
            <a:off x="6389994" y="2193971"/>
            <a:ext cx="1386000" cy="1386000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pt-BR" sz="1400" b="1" dirty="0">
                <a:solidFill>
                  <a:schemeClr val="bg1"/>
                </a:solidFill>
                <a:latin typeface="Century Gothic" panose="020B0502020202020204" pitchFamily="34" charset="0"/>
              </a:rPr>
              <a:t>MÁSTER EN SQL</a:t>
            </a:r>
          </a:p>
        </p:txBody>
      </p:sp>
      <p:sp>
        <p:nvSpPr>
          <p:cNvPr id="7" name="Elipse 6">
            <a:extLst>
              <a:ext uri="{FF2B5EF4-FFF2-40B4-BE49-F238E27FC236}">
                <a16:creationId xmlns:a16="http://schemas.microsoft.com/office/drawing/2014/main" id="{8802629B-B7B8-26B8-7D0A-8C9EA188C0DA}"/>
              </a:ext>
            </a:extLst>
          </p:cNvPr>
          <p:cNvSpPr/>
          <p:nvPr/>
        </p:nvSpPr>
        <p:spPr>
          <a:xfrm>
            <a:off x="2923457" y="3127030"/>
            <a:ext cx="1386000" cy="138600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pt-BR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entury Gothic" panose="020B0502020202020204" pitchFamily="34" charset="0"/>
              </a:rPr>
              <a:t>MÁSTER EN POWER BI</a:t>
            </a:r>
          </a:p>
        </p:txBody>
      </p:sp>
      <p:sp>
        <p:nvSpPr>
          <p:cNvPr id="10" name="Elipse 9">
            <a:extLst>
              <a:ext uri="{FF2B5EF4-FFF2-40B4-BE49-F238E27FC236}">
                <a16:creationId xmlns:a16="http://schemas.microsoft.com/office/drawing/2014/main" id="{5E11F7EB-624D-C74D-8F81-5077C4226949}"/>
              </a:ext>
            </a:extLst>
          </p:cNvPr>
          <p:cNvSpPr/>
          <p:nvPr/>
        </p:nvSpPr>
        <p:spPr>
          <a:xfrm>
            <a:off x="7882543" y="3127030"/>
            <a:ext cx="1386000" cy="1386000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pt-BR" sz="1400" b="1" dirty="0">
                <a:solidFill>
                  <a:schemeClr val="bg1"/>
                </a:solidFill>
                <a:latin typeface="Century Gothic" panose="020B0502020202020204" pitchFamily="34" charset="0"/>
              </a:rPr>
              <a:t>MÁSTER EN VBA</a:t>
            </a:r>
          </a:p>
        </p:txBody>
      </p:sp>
      <p:sp>
        <p:nvSpPr>
          <p:cNvPr id="6" name="Elipse 5">
            <a:extLst>
              <a:ext uri="{FF2B5EF4-FFF2-40B4-BE49-F238E27FC236}">
                <a16:creationId xmlns:a16="http://schemas.microsoft.com/office/drawing/2014/main" id="{8AF046FE-AEB1-8D8A-E74E-1E3A7CBBEADD}"/>
              </a:ext>
            </a:extLst>
          </p:cNvPr>
          <p:cNvSpPr/>
          <p:nvPr/>
        </p:nvSpPr>
        <p:spPr>
          <a:xfrm>
            <a:off x="2369061" y="4694571"/>
            <a:ext cx="1386000" cy="1386000"/>
          </a:xfrm>
          <a:prstGeom prst="ellipse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pt-BR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entury Gothic" panose="020B0502020202020204" pitchFamily="34" charset="0"/>
              </a:rPr>
              <a:t>MÁSTER EN EXCEL</a:t>
            </a:r>
          </a:p>
        </p:txBody>
      </p:sp>
      <p:sp>
        <p:nvSpPr>
          <p:cNvPr id="11" name="Elipse 10">
            <a:extLst>
              <a:ext uri="{FF2B5EF4-FFF2-40B4-BE49-F238E27FC236}">
                <a16:creationId xmlns:a16="http://schemas.microsoft.com/office/drawing/2014/main" id="{AF4ACDC0-D1EF-03E2-2B4D-834697ABD33A}"/>
              </a:ext>
            </a:extLst>
          </p:cNvPr>
          <p:cNvSpPr/>
          <p:nvPr/>
        </p:nvSpPr>
        <p:spPr>
          <a:xfrm>
            <a:off x="8436940" y="4694571"/>
            <a:ext cx="1386000" cy="138600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pt-BR" sz="1400" b="1" dirty="0">
                <a:solidFill>
                  <a:schemeClr val="bg1"/>
                </a:solidFill>
                <a:latin typeface="Century Gothic" panose="020B0502020202020204" pitchFamily="34" charset="0"/>
              </a:rPr>
              <a:t>MÁSTER EN POWER</a:t>
            </a:r>
          </a:p>
          <a:p>
            <a:pPr algn="ctr"/>
            <a:r>
              <a:rPr lang="pt-BR" sz="1400" b="1" dirty="0">
                <a:solidFill>
                  <a:schemeClr val="bg1"/>
                </a:solidFill>
                <a:latin typeface="Century Gothic" panose="020B0502020202020204" pitchFamily="34" charset="0"/>
              </a:rPr>
              <a:t>POINT</a:t>
            </a:r>
          </a:p>
        </p:txBody>
      </p:sp>
      <p:sp>
        <p:nvSpPr>
          <p:cNvPr id="16" name="CaixaDeTexto 15">
            <a:extLst>
              <a:ext uri="{FF2B5EF4-FFF2-40B4-BE49-F238E27FC236}">
                <a16:creationId xmlns:a16="http://schemas.microsoft.com/office/drawing/2014/main" id="{68A064B3-3DBF-4826-928B-A3BAEABEA060}"/>
              </a:ext>
            </a:extLst>
          </p:cNvPr>
          <p:cNvSpPr txBox="1"/>
          <p:nvPr/>
        </p:nvSpPr>
        <p:spPr>
          <a:xfrm>
            <a:off x="643811" y="569167"/>
            <a:ext cx="5896947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4000" b="1" dirty="0">
                <a:solidFill>
                  <a:srgbClr val="E7795B"/>
                </a:solidFill>
                <a:latin typeface="Century Gothic" panose="020B0502020202020204" pitchFamily="34" charset="0"/>
              </a:rPr>
              <a:t>NUESTROS PRODUCTOS</a:t>
            </a:r>
          </a:p>
          <a:p>
            <a:r>
              <a:rPr lang="pt-BR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Century Gothic" panose="020B0502020202020204" pitchFamily="34" charset="0"/>
              </a:rPr>
              <a:t>ENTRENAMIENTOS DISPONIBLES</a:t>
            </a:r>
          </a:p>
        </p:txBody>
      </p:sp>
      <p:sp>
        <p:nvSpPr>
          <p:cNvPr id="18" name="CaixaDeTexto 17">
            <a:extLst>
              <a:ext uri="{FF2B5EF4-FFF2-40B4-BE49-F238E27FC236}">
                <a16:creationId xmlns:a16="http://schemas.microsoft.com/office/drawing/2014/main" id="{7D71E5A2-90FD-47D4-BD81-551AED122052}"/>
              </a:ext>
            </a:extLst>
          </p:cNvPr>
          <p:cNvSpPr txBox="1"/>
          <p:nvPr/>
        </p:nvSpPr>
        <p:spPr>
          <a:xfrm>
            <a:off x="427452" y="4972072"/>
            <a:ext cx="18516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entury Gothic" panose="020B0502020202020204" pitchFamily="34" charset="0"/>
              </a:rPr>
              <a:t>La herramienta más utilizada y demandada en el mercado laboral</a:t>
            </a:r>
          </a:p>
        </p:txBody>
      </p:sp>
      <p:sp>
        <p:nvSpPr>
          <p:cNvPr id="20" name="CaixaDeTexto 19">
            <a:extLst>
              <a:ext uri="{FF2B5EF4-FFF2-40B4-BE49-F238E27FC236}">
                <a16:creationId xmlns:a16="http://schemas.microsoft.com/office/drawing/2014/main" id="{7A724BD3-C1B3-445D-8769-824FB41EF223}"/>
              </a:ext>
            </a:extLst>
          </p:cNvPr>
          <p:cNvSpPr txBox="1"/>
          <p:nvPr/>
        </p:nvSpPr>
        <p:spPr>
          <a:xfrm>
            <a:off x="308157" y="3496864"/>
            <a:ext cx="249694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entury Gothic" panose="020B0502020202020204" pitchFamily="34" charset="0"/>
              </a:rPr>
              <a:t>Una herramienta para el procesamiento y análisis de datos a través de cuadros de mando</a:t>
            </a:r>
          </a:p>
        </p:txBody>
      </p:sp>
      <p:sp>
        <p:nvSpPr>
          <p:cNvPr id="26" name="CaixaDeTexto 25">
            <a:extLst>
              <a:ext uri="{FF2B5EF4-FFF2-40B4-BE49-F238E27FC236}">
                <a16:creationId xmlns:a16="http://schemas.microsoft.com/office/drawing/2014/main" id="{8D03AEFB-F05F-4BCB-AE97-C500BEEB8CD3}"/>
              </a:ext>
            </a:extLst>
          </p:cNvPr>
          <p:cNvSpPr txBox="1"/>
          <p:nvPr/>
        </p:nvSpPr>
        <p:spPr>
          <a:xfrm>
            <a:off x="1936955" y="1946701"/>
            <a:ext cx="237250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entury Gothic" panose="020B0502020202020204" pitchFamily="34" charset="0"/>
              </a:rPr>
              <a:t>Lenguaje de programación simple para automatizar procesos y crear sistemas</a:t>
            </a:r>
            <a:endParaRPr lang="pt-BR" sz="1200" dirty="0">
              <a:solidFill>
                <a:schemeClr val="tx1">
                  <a:lumMod val="85000"/>
                  <a:lumOff val="1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27" name="CaixaDeTexto 26">
            <a:extLst>
              <a:ext uri="{FF2B5EF4-FFF2-40B4-BE49-F238E27FC236}">
                <a16:creationId xmlns:a16="http://schemas.microsoft.com/office/drawing/2014/main" id="{2421008C-DA79-43DF-BD43-786AA2B66481}"/>
              </a:ext>
            </a:extLst>
          </p:cNvPr>
          <p:cNvSpPr txBox="1"/>
          <p:nvPr/>
        </p:nvSpPr>
        <p:spPr>
          <a:xfrm>
            <a:off x="7882543" y="1946701"/>
            <a:ext cx="25199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entury Gothic" panose="020B0502020202020204" pitchFamily="34" charset="0"/>
              </a:rPr>
              <a:t>Lenguaje de programación</a:t>
            </a:r>
          </a:p>
          <a:p>
            <a:r>
              <a:rPr lang="es-E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entury Gothic" panose="020B0502020202020204" pitchFamily="34" charset="0"/>
              </a:rPr>
              <a:t>para la gestión bancaria</a:t>
            </a:r>
          </a:p>
          <a:p>
            <a:r>
              <a:rPr lang="es-E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entury Gothic" panose="020B0502020202020204" pitchFamily="34" charset="0"/>
              </a:rPr>
              <a:t>datos muy grandes</a:t>
            </a:r>
            <a:endParaRPr lang="pt-BR" sz="1200" dirty="0">
              <a:solidFill>
                <a:schemeClr val="tx1">
                  <a:lumMod val="85000"/>
                  <a:lumOff val="1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28" name="CaixaDeTexto 27">
            <a:extLst>
              <a:ext uri="{FF2B5EF4-FFF2-40B4-BE49-F238E27FC236}">
                <a16:creationId xmlns:a16="http://schemas.microsoft.com/office/drawing/2014/main" id="{F05B0BD9-F82F-403F-B44B-4DC59B76BBD2}"/>
              </a:ext>
            </a:extLst>
          </p:cNvPr>
          <p:cNvSpPr txBox="1"/>
          <p:nvPr/>
        </p:nvSpPr>
        <p:spPr>
          <a:xfrm>
            <a:off x="9311596" y="3459386"/>
            <a:ext cx="288040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entury Gothic" panose="020B0502020202020204" pitchFamily="34" charset="0"/>
              </a:rPr>
              <a:t>Lenguaje de programación</a:t>
            </a:r>
          </a:p>
          <a:p>
            <a:r>
              <a:rPr lang="es-E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entury Gothic" panose="020B0502020202020204" pitchFamily="34" charset="0"/>
              </a:rPr>
              <a:t>básico para crear macros y</a:t>
            </a:r>
          </a:p>
          <a:p>
            <a:r>
              <a:rPr lang="es-E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entury Gothic" panose="020B0502020202020204" pitchFamily="34" charset="0"/>
              </a:rPr>
              <a:t>automatización de hojas de cálculo de </a:t>
            </a:r>
            <a:r>
              <a:rPr lang="es-ES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entury Gothic" panose="020B0502020202020204" pitchFamily="34" charset="0"/>
              </a:rPr>
              <a:t>excel</a:t>
            </a:r>
            <a:endParaRPr lang="pt-BR" sz="1200" dirty="0">
              <a:solidFill>
                <a:schemeClr val="tx1">
                  <a:lumMod val="85000"/>
                  <a:lumOff val="1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29" name="CaixaDeTexto 28">
            <a:extLst>
              <a:ext uri="{FF2B5EF4-FFF2-40B4-BE49-F238E27FC236}">
                <a16:creationId xmlns:a16="http://schemas.microsoft.com/office/drawing/2014/main" id="{A2636C99-EDA5-4F0A-AAE6-530C4D06BEF1}"/>
              </a:ext>
            </a:extLst>
          </p:cNvPr>
          <p:cNvSpPr txBox="1"/>
          <p:nvPr/>
        </p:nvSpPr>
        <p:spPr>
          <a:xfrm>
            <a:off x="9912888" y="4879738"/>
            <a:ext cx="18516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entury Gothic" panose="020B0502020202020204" pitchFamily="34" charset="0"/>
              </a:rPr>
              <a:t>Herramienta básica para crear</a:t>
            </a:r>
          </a:p>
          <a:p>
            <a:r>
              <a:rPr lang="es-E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entury Gothic" panose="020B0502020202020204" pitchFamily="34" charset="0"/>
              </a:rPr>
              <a:t>presentaciones de</a:t>
            </a:r>
          </a:p>
          <a:p>
            <a:r>
              <a:rPr lang="es-E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entury Gothic" panose="020B0502020202020204" pitchFamily="34" charset="0"/>
              </a:rPr>
              <a:t>proyectos</a:t>
            </a:r>
            <a:endParaRPr lang="pt-BR" sz="1200" dirty="0">
              <a:solidFill>
                <a:schemeClr val="tx1">
                  <a:lumMod val="85000"/>
                  <a:lumOff val="15000"/>
                </a:schemeClr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15016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>
            <a:extLst>
              <a:ext uri="{FF2B5EF4-FFF2-40B4-BE49-F238E27FC236}">
                <a16:creationId xmlns:a16="http://schemas.microsoft.com/office/drawing/2014/main" id="{7728DEBE-8E33-74FD-F467-92183AA0A84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55333"/>
          <a:stretch/>
        </p:blipFill>
        <p:spPr>
          <a:xfrm>
            <a:off x="2844532" y="2593032"/>
            <a:ext cx="6502936" cy="3285254"/>
          </a:xfrm>
          <a:prstGeom prst="rect">
            <a:avLst/>
          </a:prstGeom>
        </p:spPr>
      </p:pic>
      <p:sp>
        <p:nvSpPr>
          <p:cNvPr id="8" name="Elipse 7">
            <a:extLst>
              <a:ext uri="{FF2B5EF4-FFF2-40B4-BE49-F238E27FC236}">
                <a16:creationId xmlns:a16="http://schemas.microsoft.com/office/drawing/2014/main" id="{757EC8C1-F88B-9499-6E3E-5C61F944FBB0}"/>
              </a:ext>
            </a:extLst>
          </p:cNvPr>
          <p:cNvSpPr/>
          <p:nvPr/>
        </p:nvSpPr>
        <p:spPr>
          <a:xfrm>
            <a:off x="4416007" y="2193971"/>
            <a:ext cx="1386000" cy="1386000"/>
          </a:xfrm>
          <a:prstGeom prst="ellipse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pt-BR" sz="1400" b="1" dirty="0">
                <a:solidFill>
                  <a:schemeClr val="bg1"/>
                </a:solidFill>
                <a:latin typeface="Century Gothic" panose="020B0502020202020204" pitchFamily="34" charset="0"/>
              </a:rPr>
              <a:t>MÁSTER EN PYTHON</a:t>
            </a:r>
          </a:p>
        </p:txBody>
      </p:sp>
      <p:sp>
        <p:nvSpPr>
          <p:cNvPr id="9" name="Elipse 8">
            <a:extLst>
              <a:ext uri="{FF2B5EF4-FFF2-40B4-BE49-F238E27FC236}">
                <a16:creationId xmlns:a16="http://schemas.microsoft.com/office/drawing/2014/main" id="{AD525F90-8196-6312-6312-133F6900F035}"/>
              </a:ext>
            </a:extLst>
          </p:cNvPr>
          <p:cNvSpPr/>
          <p:nvPr/>
        </p:nvSpPr>
        <p:spPr>
          <a:xfrm>
            <a:off x="6389994" y="2193971"/>
            <a:ext cx="1386000" cy="1386000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pt-BR" sz="1400" b="1" dirty="0">
                <a:solidFill>
                  <a:schemeClr val="bg1"/>
                </a:solidFill>
                <a:latin typeface="Century Gothic" panose="020B0502020202020204" pitchFamily="34" charset="0"/>
              </a:rPr>
              <a:t>MÁSTER EN SQL</a:t>
            </a:r>
          </a:p>
        </p:txBody>
      </p:sp>
      <p:sp>
        <p:nvSpPr>
          <p:cNvPr id="7" name="Elipse 6">
            <a:extLst>
              <a:ext uri="{FF2B5EF4-FFF2-40B4-BE49-F238E27FC236}">
                <a16:creationId xmlns:a16="http://schemas.microsoft.com/office/drawing/2014/main" id="{8802629B-B7B8-26B8-7D0A-8C9EA188C0DA}"/>
              </a:ext>
            </a:extLst>
          </p:cNvPr>
          <p:cNvSpPr/>
          <p:nvPr/>
        </p:nvSpPr>
        <p:spPr>
          <a:xfrm>
            <a:off x="2923457" y="3127030"/>
            <a:ext cx="1386000" cy="1386000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pt-BR" sz="1400" b="1" dirty="0">
                <a:solidFill>
                  <a:schemeClr val="bg1"/>
                </a:solidFill>
                <a:latin typeface="Century Gothic" panose="020B0502020202020204" pitchFamily="34" charset="0"/>
              </a:rPr>
              <a:t>MÁSTER EN POWER BI</a:t>
            </a:r>
          </a:p>
        </p:txBody>
      </p:sp>
      <p:sp>
        <p:nvSpPr>
          <p:cNvPr id="10" name="Elipse 9">
            <a:extLst>
              <a:ext uri="{FF2B5EF4-FFF2-40B4-BE49-F238E27FC236}">
                <a16:creationId xmlns:a16="http://schemas.microsoft.com/office/drawing/2014/main" id="{5E11F7EB-624D-C74D-8F81-5077C4226949}"/>
              </a:ext>
            </a:extLst>
          </p:cNvPr>
          <p:cNvSpPr/>
          <p:nvPr/>
        </p:nvSpPr>
        <p:spPr>
          <a:xfrm>
            <a:off x="7882543" y="3127030"/>
            <a:ext cx="1386000" cy="138600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pt-BR" sz="1400" b="1" dirty="0">
                <a:solidFill>
                  <a:schemeClr val="bg1"/>
                </a:solidFill>
                <a:latin typeface="Century Gothic" panose="020B0502020202020204" pitchFamily="34" charset="0"/>
              </a:rPr>
              <a:t>MÁSTER EN VBA</a:t>
            </a:r>
          </a:p>
        </p:txBody>
      </p:sp>
      <p:sp>
        <p:nvSpPr>
          <p:cNvPr id="6" name="Elipse 5">
            <a:extLst>
              <a:ext uri="{FF2B5EF4-FFF2-40B4-BE49-F238E27FC236}">
                <a16:creationId xmlns:a16="http://schemas.microsoft.com/office/drawing/2014/main" id="{8AF046FE-AEB1-8D8A-E74E-1E3A7CBBEADD}"/>
              </a:ext>
            </a:extLst>
          </p:cNvPr>
          <p:cNvSpPr/>
          <p:nvPr/>
        </p:nvSpPr>
        <p:spPr>
          <a:xfrm>
            <a:off x="2369061" y="4694571"/>
            <a:ext cx="1386000" cy="1386000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pt-BR" sz="1400" b="1" dirty="0">
                <a:solidFill>
                  <a:schemeClr val="bg1"/>
                </a:solidFill>
                <a:latin typeface="Century Gothic" panose="020B0502020202020204" pitchFamily="34" charset="0"/>
              </a:rPr>
              <a:t>MÁSTER EN EXCEL</a:t>
            </a:r>
          </a:p>
        </p:txBody>
      </p:sp>
      <p:sp>
        <p:nvSpPr>
          <p:cNvPr id="11" name="Elipse 10">
            <a:extLst>
              <a:ext uri="{FF2B5EF4-FFF2-40B4-BE49-F238E27FC236}">
                <a16:creationId xmlns:a16="http://schemas.microsoft.com/office/drawing/2014/main" id="{AF4ACDC0-D1EF-03E2-2B4D-834697ABD33A}"/>
              </a:ext>
            </a:extLst>
          </p:cNvPr>
          <p:cNvSpPr/>
          <p:nvPr/>
        </p:nvSpPr>
        <p:spPr>
          <a:xfrm>
            <a:off x="8436940" y="4694571"/>
            <a:ext cx="1386000" cy="1386000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pt-BR" sz="1400" b="1" dirty="0">
                <a:solidFill>
                  <a:schemeClr val="bg1"/>
                </a:solidFill>
                <a:latin typeface="Century Gothic" panose="020B0502020202020204" pitchFamily="34" charset="0"/>
              </a:rPr>
              <a:t>MÁSTER EN POWER</a:t>
            </a:r>
          </a:p>
          <a:p>
            <a:pPr algn="ctr"/>
            <a:r>
              <a:rPr lang="pt-BR" sz="1400" b="1" dirty="0">
                <a:solidFill>
                  <a:schemeClr val="bg1"/>
                </a:solidFill>
                <a:latin typeface="Century Gothic" panose="020B0502020202020204" pitchFamily="34" charset="0"/>
              </a:rPr>
              <a:t>POINT</a:t>
            </a:r>
          </a:p>
        </p:txBody>
      </p:sp>
      <p:sp>
        <p:nvSpPr>
          <p:cNvPr id="16" name="CaixaDeTexto 15">
            <a:extLst>
              <a:ext uri="{FF2B5EF4-FFF2-40B4-BE49-F238E27FC236}">
                <a16:creationId xmlns:a16="http://schemas.microsoft.com/office/drawing/2014/main" id="{83C1EE6A-306F-4EA0-9452-0BDB0F7228F6}"/>
              </a:ext>
            </a:extLst>
          </p:cNvPr>
          <p:cNvSpPr txBox="1"/>
          <p:nvPr/>
        </p:nvSpPr>
        <p:spPr>
          <a:xfrm>
            <a:off x="643811" y="569167"/>
            <a:ext cx="5896947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4000" b="1" dirty="0">
                <a:solidFill>
                  <a:srgbClr val="E7795B"/>
                </a:solidFill>
                <a:latin typeface="Century Gothic" panose="020B0502020202020204" pitchFamily="34" charset="0"/>
              </a:rPr>
              <a:t>NUESTROS PRODUCTOS</a:t>
            </a:r>
          </a:p>
          <a:p>
            <a:r>
              <a:rPr lang="pt-BR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Century Gothic" panose="020B0502020202020204" pitchFamily="34" charset="0"/>
              </a:rPr>
              <a:t>ENTRENAMIENTOS DISPONIBLES</a:t>
            </a:r>
          </a:p>
        </p:txBody>
      </p:sp>
      <p:sp>
        <p:nvSpPr>
          <p:cNvPr id="17" name="CaixaDeTexto 16">
            <a:extLst>
              <a:ext uri="{FF2B5EF4-FFF2-40B4-BE49-F238E27FC236}">
                <a16:creationId xmlns:a16="http://schemas.microsoft.com/office/drawing/2014/main" id="{BBA98B00-F496-4060-9DA3-8FBD4B8DC61D}"/>
              </a:ext>
            </a:extLst>
          </p:cNvPr>
          <p:cNvSpPr txBox="1"/>
          <p:nvPr/>
        </p:nvSpPr>
        <p:spPr>
          <a:xfrm>
            <a:off x="427452" y="4972072"/>
            <a:ext cx="18516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entury Gothic" panose="020B0502020202020204" pitchFamily="34" charset="0"/>
              </a:rPr>
              <a:t>La herramienta más utilizada y demandada en el mercado laboral</a:t>
            </a:r>
          </a:p>
        </p:txBody>
      </p:sp>
      <p:sp>
        <p:nvSpPr>
          <p:cNvPr id="18" name="CaixaDeTexto 17">
            <a:extLst>
              <a:ext uri="{FF2B5EF4-FFF2-40B4-BE49-F238E27FC236}">
                <a16:creationId xmlns:a16="http://schemas.microsoft.com/office/drawing/2014/main" id="{C1B5F088-2062-46A7-87E5-06879884D33A}"/>
              </a:ext>
            </a:extLst>
          </p:cNvPr>
          <p:cNvSpPr txBox="1"/>
          <p:nvPr/>
        </p:nvSpPr>
        <p:spPr>
          <a:xfrm>
            <a:off x="308157" y="3496864"/>
            <a:ext cx="249694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entury Gothic" panose="020B0502020202020204" pitchFamily="34" charset="0"/>
              </a:rPr>
              <a:t>Una herramienta para el procesamiento y análisis de datos a través de cuadros de mando</a:t>
            </a:r>
          </a:p>
        </p:txBody>
      </p:sp>
      <p:sp>
        <p:nvSpPr>
          <p:cNvPr id="20" name="CaixaDeTexto 19">
            <a:extLst>
              <a:ext uri="{FF2B5EF4-FFF2-40B4-BE49-F238E27FC236}">
                <a16:creationId xmlns:a16="http://schemas.microsoft.com/office/drawing/2014/main" id="{D138843C-292D-4B8C-B38F-D539196E6956}"/>
              </a:ext>
            </a:extLst>
          </p:cNvPr>
          <p:cNvSpPr txBox="1"/>
          <p:nvPr/>
        </p:nvSpPr>
        <p:spPr>
          <a:xfrm>
            <a:off x="1936955" y="1946701"/>
            <a:ext cx="237250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entury Gothic" panose="020B0502020202020204" pitchFamily="34" charset="0"/>
              </a:rPr>
              <a:t>Lenguaje de programación simple para automatizar procesos y crear sistemas</a:t>
            </a:r>
            <a:endParaRPr lang="pt-BR" sz="1200" dirty="0">
              <a:solidFill>
                <a:schemeClr val="tx1">
                  <a:lumMod val="85000"/>
                  <a:lumOff val="1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26" name="CaixaDeTexto 25">
            <a:extLst>
              <a:ext uri="{FF2B5EF4-FFF2-40B4-BE49-F238E27FC236}">
                <a16:creationId xmlns:a16="http://schemas.microsoft.com/office/drawing/2014/main" id="{FA2B8DFF-31D2-43C1-93F3-75AB4042090C}"/>
              </a:ext>
            </a:extLst>
          </p:cNvPr>
          <p:cNvSpPr txBox="1"/>
          <p:nvPr/>
        </p:nvSpPr>
        <p:spPr>
          <a:xfrm>
            <a:off x="7882543" y="1946701"/>
            <a:ext cx="25199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entury Gothic" panose="020B0502020202020204" pitchFamily="34" charset="0"/>
              </a:rPr>
              <a:t>Lenguaje de programación</a:t>
            </a:r>
          </a:p>
          <a:p>
            <a:r>
              <a:rPr lang="es-E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entury Gothic" panose="020B0502020202020204" pitchFamily="34" charset="0"/>
              </a:rPr>
              <a:t>para la gestión bancaria</a:t>
            </a:r>
          </a:p>
          <a:p>
            <a:r>
              <a:rPr lang="es-E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entury Gothic" panose="020B0502020202020204" pitchFamily="34" charset="0"/>
              </a:rPr>
              <a:t>datos muy grandes</a:t>
            </a:r>
            <a:endParaRPr lang="pt-BR" sz="1200" dirty="0">
              <a:solidFill>
                <a:schemeClr val="tx1">
                  <a:lumMod val="85000"/>
                  <a:lumOff val="1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27" name="CaixaDeTexto 26">
            <a:extLst>
              <a:ext uri="{FF2B5EF4-FFF2-40B4-BE49-F238E27FC236}">
                <a16:creationId xmlns:a16="http://schemas.microsoft.com/office/drawing/2014/main" id="{912578A6-4421-4F58-84EA-6335D46D6392}"/>
              </a:ext>
            </a:extLst>
          </p:cNvPr>
          <p:cNvSpPr txBox="1"/>
          <p:nvPr/>
        </p:nvSpPr>
        <p:spPr>
          <a:xfrm>
            <a:off x="9311596" y="3459386"/>
            <a:ext cx="288040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entury Gothic" panose="020B0502020202020204" pitchFamily="34" charset="0"/>
              </a:rPr>
              <a:t>Lenguaje de programación</a:t>
            </a:r>
          </a:p>
          <a:p>
            <a:r>
              <a:rPr lang="es-E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entury Gothic" panose="020B0502020202020204" pitchFamily="34" charset="0"/>
              </a:rPr>
              <a:t>básico para crear macros y</a:t>
            </a:r>
          </a:p>
          <a:p>
            <a:r>
              <a:rPr lang="es-E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entury Gothic" panose="020B0502020202020204" pitchFamily="34" charset="0"/>
              </a:rPr>
              <a:t>automatización de hojas de cálculo de </a:t>
            </a:r>
            <a:r>
              <a:rPr lang="es-ES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entury Gothic" panose="020B0502020202020204" pitchFamily="34" charset="0"/>
              </a:rPr>
              <a:t>excel</a:t>
            </a:r>
            <a:endParaRPr lang="pt-BR" sz="1200" dirty="0">
              <a:solidFill>
                <a:schemeClr val="tx1">
                  <a:lumMod val="85000"/>
                  <a:lumOff val="1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28" name="CaixaDeTexto 27">
            <a:extLst>
              <a:ext uri="{FF2B5EF4-FFF2-40B4-BE49-F238E27FC236}">
                <a16:creationId xmlns:a16="http://schemas.microsoft.com/office/drawing/2014/main" id="{A03F6FB2-AA67-489D-866D-75A42B7432A4}"/>
              </a:ext>
            </a:extLst>
          </p:cNvPr>
          <p:cNvSpPr txBox="1"/>
          <p:nvPr/>
        </p:nvSpPr>
        <p:spPr>
          <a:xfrm>
            <a:off x="9912888" y="4879738"/>
            <a:ext cx="18516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entury Gothic" panose="020B0502020202020204" pitchFamily="34" charset="0"/>
              </a:rPr>
              <a:t>Herramienta básica para crear</a:t>
            </a:r>
          </a:p>
          <a:p>
            <a:r>
              <a:rPr lang="es-E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entury Gothic" panose="020B0502020202020204" pitchFamily="34" charset="0"/>
              </a:rPr>
              <a:t>presentaciones de</a:t>
            </a:r>
          </a:p>
          <a:p>
            <a:r>
              <a:rPr lang="es-E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entury Gothic" panose="020B0502020202020204" pitchFamily="34" charset="0"/>
              </a:rPr>
              <a:t>proyectos</a:t>
            </a:r>
            <a:endParaRPr lang="pt-BR" sz="1200" dirty="0">
              <a:solidFill>
                <a:schemeClr val="tx1">
                  <a:lumMod val="85000"/>
                  <a:lumOff val="15000"/>
                </a:schemeClr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5290972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>
            <a:extLst>
              <a:ext uri="{FF2B5EF4-FFF2-40B4-BE49-F238E27FC236}">
                <a16:creationId xmlns:a16="http://schemas.microsoft.com/office/drawing/2014/main" id="{6A4B3A8F-7845-9E6A-4388-FC13F876593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55333"/>
          <a:stretch/>
        </p:blipFill>
        <p:spPr>
          <a:xfrm>
            <a:off x="2844532" y="2593032"/>
            <a:ext cx="6502936" cy="3285254"/>
          </a:xfrm>
          <a:prstGeom prst="rect">
            <a:avLst/>
          </a:prstGeom>
        </p:spPr>
      </p:pic>
      <p:sp>
        <p:nvSpPr>
          <p:cNvPr id="8" name="Elipse 7">
            <a:extLst>
              <a:ext uri="{FF2B5EF4-FFF2-40B4-BE49-F238E27FC236}">
                <a16:creationId xmlns:a16="http://schemas.microsoft.com/office/drawing/2014/main" id="{757EC8C1-F88B-9499-6E3E-5C61F944FBB0}"/>
              </a:ext>
            </a:extLst>
          </p:cNvPr>
          <p:cNvSpPr/>
          <p:nvPr/>
        </p:nvSpPr>
        <p:spPr>
          <a:xfrm>
            <a:off x="4416007" y="2193971"/>
            <a:ext cx="1386000" cy="1386000"/>
          </a:xfrm>
          <a:prstGeom prst="ellipse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pt-BR" sz="1400" b="1" dirty="0">
                <a:solidFill>
                  <a:schemeClr val="bg1"/>
                </a:solidFill>
                <a:latin typeface="Century Gothic" panose="020B0502020202020204" pitchFamily="34" charset="0"/>
              </a:rPr>
              <a:t>MÁSTER EN PYTHON</a:t>
            </a:r>
          </a:p>
        </p:txBody>
      </p:sp>
      <p:sp>
        <p:nvSpPr>
          <p:cNvPr id="9" name="Elipse 8">
            <a:extLst>
              <a:ext uri="{FF2B5EF4-FFF2-40B4-BE49-F238E27FC236}">
                <a16:creationId xmlns:a16="http://schemas.microsoft.com/office/drawing/2014/main" id="{AD525F90-8196-6312-6312-133F6900F035}"/>
              </a:ext>
            </a:extLst>
          </p:cNvPr>
          <p:cNvSpPr/>
          <p:nvPr/>
        </p:nvSpPr>
        <p:spPr>
          <a:xfrm>
            <a:off x="6389994" y="2193971"/>
            <a:ext cx="1386000" cy="1386000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pt-BR" sz="1400" b="1" dirty="0">
                <a:solidFill>
                  <a:schemeClr val="bg1"/>
                </a:solidFill>
                <a:latin typeface="Century Gothic" panose="020B0502020202020204" pitchFamily="34" charset="0"/>
              </a:rPr>
              <a:t>MÁSTER EN SQL</a:t>
            </a:r>
          </a:p>
        </p:txBody>
      </p:sp>
      <p:sp>
        <p:nvSpPr>
          <p:cNvPr id="7" name="Elipse 6">
            <a:extLst>
              <a:ext uri="{FF2B5EF4-FFF2-40B4-BE49-F238E27FC236}">
                <a16:creationId xmlns:a16="http://schemas.microsoft.com/office/drawing/2014/main" id="{8802629B-B7B8-26B8-7D0A-8C9EA188C0DA}"/>
              </a:ext>
            </a:extLst>
          </p:cNvPr>
          <p:cNvSpPr/>
          <p:nvPr/>
        </p:nvSpPr>
        <p:spPr>
          <a:xfrm>
            <a:off x="2923457" y="3127030"/>
            <a:ext cx="1386000" cy="1386000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pt-BR" sz="1400" b="1" dirty="0">
                <a:solidFill>
                  <a:schemeClr val="bg1"/>
                </a:solidFill>
                <a:latin typeface="Century Gothic" panose="020B0502020202020204" pitchFamily="34" charset="0"/>
              </a:rPr>
              <a:t>MÁSTER EN POWER BI</a:t>
            </a:r>
          </a:p>
        </p:txBody>
      </p:sp>
      <p:sp>
        <p:nvSpPr>
          <p:cNvPr id="10" name="Elipse 9">
            <a:extLst>
              <a:ext uri="{FF2B5EF4-FFF2-40B4-BE49-F238E27FC236}">
                <a16:creationId xmlns:a16="http://schemas.microsoft.com/office/drawing/2014/main" id="{5E11F7EB-624D-C74D-8F81-5077C4226949}"/>
              </a:ext>
            </a:extLst>
          </p:cNvPr>
          <p:cNvSpPr/>
          <p:nvPr/>
        </p:nvSpPr>
        <p:spPr>
          <a:xfrm>
            <a:off x="7882543" y="3127030"/>
            <a:ext cx="1386000" cy="138600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pt-BR" sz="1400" b="1" dirty="0">
                <a:solidFill>
                  <a:schemeClr val="bg1"/>
                </a:solidFill>
                <a:latin typeface="Century Gothic" panose="020B0502020202020204" pitchFamily="34" charset="0"/>
              </a:rPr>
              <a:t>MÁSTER EN VBA</a:t>
            </a:r>
          </a:p>
        </p:txBody>
      </p:sp>
      <p:sp>
        <p:nvSpPr>
          <p:cNvPr id="6" name="Elipse 5">
            <a:extLst>
              <a:ext uri="{FF2B5EF4-FFF2-40B4-BE49-F238E27FC236}">
                <a16:creationId xmlns:a16="http://schemas.microsoft.com/office/drawing/2014/main" id="{8AF046FE-AEB1-8D8A-E74E-1E3A7CBBEADD}"/>
              </a:ext>
            </a:extLst>
          </p:cNvPr>
          <p:cNvSpPr/>
          <p:nvPr/>
        </p:nvSpPr>
        <p:spPr>
          <a:xfrm>
            <a:off x="2369061" y="4694571"/>
            <a:ext cx="1386000" cy="1386000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pt-BR" sz="1400" b="1" dirty="0">
                <a:solidFill>
                  <a:schemeClr val="bg1"/>
                </a:solidFill>
                <a:latin typeface="Century Gothic" panose="020B0502020202020204" pitchFamily="34" charset="0"/>
              </a:rPr>
              <a:t>MÁSTER EN EXCEL</a:t>
            </a:r>
          </a:p>
        </p:txBody>
      </p:sp>
      <p:sp>
        <p:nvSpPr>
          <p:cNvPr id="11" name="Elipse 10">
            <a:extLst>
              <a:ext uri="{FF2B5EF4-FFF2-40B4-BE49-F238E27FC236}">
                <a16:creationId xmlns:a16="http://schemas.microsoft.com/office/drawing/2014/main" id="{AF4ACDC0-D1EF-03E2-2B4D-834697ABD33A}"/>
              </a:ext>
            </a:extLst>
          </p:cNvPr>
          <p:cNvSpPr/>
          <p:nvPr/>
        </p:nvSpPr>
        <p:spPr>
          <a:xfrm>
            <a:off x="8436940" y="4694571"/>
            <a:ext cx="1386000" cy="1386000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pt-BR" sz="1400" b="1" dirty="0">
                <a:solidFill>
                  <a:schemeClr val="bg1"/>
                </a:solidFill>
                <a:latin typeface="Century Gothic" panose="020B0502020202020204" pitchFamily="34" charset="0"/>
              </a:rPr>
              <a:t>MÁSTER EN POWER</a:t>
            </a:r>
          </a:p>
          <a:p>
            <a:pPr algn="ctr"/>
            <a:r>
              <a:rPr lang="pt-BR" sz="1400" b="1" dirty="0">
                <a:solidFill>
                  <a:schemeClr val="bg1"/>
                </a:solidFill>
                <a:latin typeface="Century Gothic" panose="020B0502020202020204" pitchFamily="34" charset="0"/>
              </a:rPr>
              <a:t>POINT</a:t>
            </a:r>
          </a:p>
        </p:txBody>
      </p:sp>
      <p:sp>
        <p:nvSpPr>
          <p:cNvPr id="16" name="CaixaDeTexto 15">
            <a:extLst>
              <a:ext uri="{FF2B5EF4-FFF2-40B4-BE49-F238E27FC236}">
                <a16:creationId xmlns:a16="http://schemas.microsoft.com/office/drawing/2014/main" id="{A5BF9BF4-0A07-47DD-A24B-D590E3932943}"/>
              </a:ext>
            </a:extLst>
          </p:cNvPr>
          <p:cNvSpPr txBox="1"/>
          <p:nvPr/>
        </p:nvSpPr>
        <p:spPr>
          <a:xfrm>
            <a:off x="643811" y="569167"/>
            <a:ext cx="5896947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4000" b="1" dirty="0">
                <a:solidFill>
                  <a:srgbClr val="E7795B"/>
                </a:solidFill>
                <a:latin typeface="Century Gothic" panose="020B0502020202020204" pitchFamily="34" charset="0"/>
              </a:rPr>
              <a:t>NUESTROS PRODUCTOS</a:t>
            </a:r>
          </a:p>
          <a:p>
            <a:r>
              <a:rPr lang="pt-BR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Century Gothic" panose="020B0502020202020204" pitchFamily="34" charset="0"/>
              </a:rPr>
              <a:t>ENTRENAMIENTOS DISPONIBLES</a:t>
            </a:r>
          </a:p>
        </p:txBody>
      </p:sp>
      <p:sp>
        <p:nvSpPr>
          <p:cNvPr id="17" name="CaixaDeTexto 16">
            <a:extLst>
              <a:ext uri="{FF2B5EF4-FFF2-40B4-BE49-F238E27FC236}">
                <a16:creationId xmlns:a16="http://schemas.microsoft.com/office/drawing/2014/main" id="{45E5065F-1C9E-4852-8524-D79FB39D75AE}"/>
              </a:ext>
            </a:extLst>
          </p:cNvPr>
          <p:cNvSpPr txBox="1"/>
          <p:nvPr/>
        </p:nvSpPr>
        <p:spPr>
          <a:xfrm>
            <a:off x="427452" y="4972072"/>
            <a:ext cx="18516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entury Gothic" panose="020B0502020202020204" pitchFamily="34" charset="0"/>
              </a:rPr>
              <a:t>La herramienta más utilizada y demandada en el mercado laboral</a:t>
            </a:r>
          </a:p>
        </p:txBody>
      </p:sp>
      <p:sp>
        <p:nvSpPr>
          <p:cNvPr id="18" name="CaixaDeTexto 17">
            <a:extLst>
              <a:ext uri="{FF2B5EF4-FFF2-40B4-BE49-F238E27FC236}">
                <a16:creationId xmlns:a16="http://schemas.microsoft.com/office/drawing/2014/main" id="{C0C699F1-7BEE-414A-8B10-E86F59E70923}"/>
              </a:ext>
            </a:extLst>
          </p:cNvPr>
          <p:cNvSpPr txBox="1"/>
          <p:nvPr/>
        </p:nvSpPr>
        <p:spPr>
          <a:xfrm>
            <a:off x="308157" y="3496864"/>
            <a:ext cx="249694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entury Gothic" panose="020B0502020202020204" pitchFamily="34" charset="0"/>
              </a:rPr>
              <a:t>Una herramienta para el procesamiento y análisis de datos a través de cuadros de mando</a:t>
            </a:r>
          </a:p>
        </p:txBody>
      </p:sp>
      <p:sp>
        <p:nvSpPr>
          <p:cNvPr id="20" name="CaixaDeTexto 19">
            <a:extLst>
              <a:ext uri="{FF2B5EF4-FFF2-40B4-BE49-F238E27FC236}">
                <a16:creationId xmlns:a16="http://schemas.microsoft.com/office/drawing/2014/main" id="{2416CE21-3B88-423B-945D-50E5B6BB5D65}"/>
              </a:ext>
            </a:extLst>
          </p:cNvPr>
          <p:cNvSpPr txBox="1"/>
          <p:nvPr/>
        </p:nvSpPr>
        <p:spPr>
          <a:xfrm>
            <a:off x="1936955" y="1946701"/>
            <a:ext cx="237250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entury Gothic" panose="020B0502020202020204" pitchFamily="34" charset="0"/>
              </a:rPr>
              <a:t>Lenguaje de programación simple para automatizar procesos y crear sistemas</a:t>
            </a:r>
            <a:endParaRPr lang="pt-BR" sz="1200" dirty="0">
              <a:solidFill>
                <a:schemeClr val="tx1">
                  <a:lumMod val="85000"/>
                  <a:lumOff val="1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26" name="CaixaDeTexto 25">
            <a:extLst>
              <a:ext uri="{FF2B5EF4-FFF2-40B4-BE49-F238E27FC236}">
                <a16:creationId xmlns:a16="http://schemas.microsoft.com/office/drawing/2014/main" id="{AA20D8B3-59B1-408D-8C38-8100EF15F80B}"/>
              </a:ext>
            </a:extLst>
          </p:cNvPr>
          <p:cNvSpPr txBox="1"/>
          <p:nvPr/>
        </p:nvSpPr>
        <p:spPr>
          <a:xfrm>
            <a:off x="7882543" y="1946701"/>
            <a:ext cx="25199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entury Gothic" panose="020B0502020202020204" pitchFamily="34" charset="0"/>
              </a:rPr>
              <a:t>Lenguaje de programación</a:t>
            </a:r>
          </a:p>
          <a:p>
            <a:r>
              <a:rPr lang="es-E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entury Gothic" panose="020B0502020202020204" pitchFamily="34" charset="0"/>
              </a:rPr>
              <a:t>para la gestión bancaria</a:t>
            </a:r>
          </a:p>
          <a:p>
            <a:r>
              <a:rPr lang="es-E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entury Gothic" panose="020B0502020202020204" pitchFamily="34" charset="0"/>
              </a:rPr>
              <a:t>datos muy grandes</a:t>
            </a:r>
            <a:endParaRPr lang="pt-BR" sz="1200" dirty="0">
              <a:solidFill>
                <a:schemeClr val="tx1">
                  <a:lumMod val="85000"/>
                  <a:lumOff val="1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27" name="CaixaDeTexto 26">
            <a:extLst>
              <a:ext uri="{FF2B5EF4-FFF2-40B4-BE49-F238E27FC236}">
                <a16:creationId xmlns:a16="http://schemas.microsoft.com/office/drawing/2014/main" id="{CADBC0A5-F64D-479A-A8E0-759611034127}"/>
              </a:ext>
            </a:extLst>
          </p:cNvPr>
          <p:cNvSpPr txBox="1"/>
          <p:nvPr/>
        </p:nvSpPr>
        <p:spPr>
          <a:xfrm>
            <a:off x="9311596" y="3459386"/>
            <a:ext cx="288040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entury Gothic" panose="020B0502020202020204" pitchFamily="34" charset="0"/>
              </a:rPr>
              <a:t>Lenguaje de programación</a:t>
            </a:r>
          </a:p>
          <a:p>
            <a:r>
              <a:rPr lang="es-E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entury Gothic" panose="020B0502020202020204" pitchFamily="34" charset="0"/>
              </a:rPr>
              <a:t>básico para crear macros y</a:t>
            </a:r>
          </a:p>
          <a:p>
            <a:r>
              <a:rPr lang="es-E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entury Gothic" panose="020B0502020202020204" pitchFamily="34" charset="0"/>
              </a:rPr>
              <a:t>automatización de hojas de cálculo de </a:t>
            </a:r>
            <a:r>
              <a:rPr lang="es-ES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entury Gothic" panose="020B0502020202020204" pitchFamily="34" charset="0"/>
              </a:rPr>
              <a:t>excel</a:t>
            </a:r>
            <a:endParaRPr lang="pt-BR" sz="1200" dirty="0">
              <a:solidFill>
                <a:schemeClr val="tx1">
                  <a:lumMod val="85000"/>
                  <a:lumOff val="1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28" name="CaixaDeTexto 27">
            <a:extLst>
              <a:ext uri="{FF2B5EF4-FFF2-40B4-BE49-F238E27FC236}">
                <a16:creationId xmlns:a16="http://schemas.microsoft.com/office/drawing/2014/main" id="{6F9945AE-B23F-42E4-B837-AD0EF29F64F8}"/>
              </a:ext>
            </a:extLst>
          </p:cNvPr>
          <p:cNvSpPr txBox="1"/>
          <p:nvPr/>
        </p:nvSpPr>
        <p:spPr>
          <a:xfrm>
            <a:off x="9912888" y="4879738"/>
            <a:ext cx="18516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entury Gothic" panose="020B0502020202020204" pitchFamily="34" charset="0"/>
              </a:rPr>
              <a:t>Herramienta básica para crear</a:t>
            </a:r>
          </a:p>
          <a:p>
            <a:r>
              <a:rPr lang="es-E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entury Gothic" panose="020B0502020202020204" pitchFamily="34" charset="0"/>
              </a:rPr>
              <a:t>presentaciones de</a:t>
            </a:r>
          </a:p>
          <a:p>
            <a:r>
              <a:rPr lang="es-E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entury Gothic" panose="020B0502020202020204" pitchFamily="34" charset="0"/>
              </a:rPr>
              <a:t>proyectos</a:t>
            </a:r>
            <a:endParaRPr lang="pt-BR" sz="1200" dirty="0">
              <a:solidFill>
                <a:schemeClr val="tx1">
                  <a:lumMod val="85000"/>
                  <a:lumOff val="15000"/>
                </a:schemeClr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885323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7" grpId="0" animBg="1"/>
      <p:bldP spid="10" grpId="0" animBg="1"/>
      <p:bldP spid="6" grpId="0" animBg="1"/>
      <p:bldP spid="11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>
            <a:extLst>
              <a:ext uri="{FF2B5EF4-FFF2-40B4-BE49-F238E27FC236}">
                <a16:creationId xmlns:a16="http://schemas.microsoft.com/office/drawing/2014/main" id="{1ED4A3D0-9B70-D5C2-58EA-1B102B510AA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55333"/>
          <a:stretch/>
        </p:blipFill>
        <p:spPr>
          <a:xfrm>
            <a:off x="2844532" y="2593032"/>
            <a:ext cx="6502936" cy="3285254"/>
          </a:xfrm>
          <a:prstGeom prst="rect">
            <a:avLst/>
          </a:prstGeom>
        </p:spPr>
      </p:pic>
      <p:sp>
        <p:nvSpPr>
          <p:cNvPr id="5" name="CaixaDeTexto 4">
            <a:extLst>
              <a:ext uri="{FF2B5EF4-FFF2-40B4-BE49-F238E27FC236}">
                <a16:creationId xmlns:a16="http://schemas.microsoft.com/office/drawing/2014/main" id="{E27E4874-FE07-404B-971A-A5A14C6ACB32}"/>
              </a:ext>
            </a:extLst>
          </p:cNvPr>
          <p:cNvSpPr txBox="1"/>
          <p:nvPr/>
        </p:nvSpPr>
        <p:spPr>
          <a:xfrm>
            <a:off x="643811" y="569167"/>
            <a:ext cx="5896947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4000" b="1" dirty="0">
                <a:solidFill>
                  <a:srgbClr val="E7795B"/>
                </a:solidFill>
                <a:latin typeface="Century Gothic" panose="020B0502020202020204" pitchFamily="34" charset="0"/>
              </a:rPr>
              <a:t>NUESTROS PRODUCTOS</a:t>
            </a:r>
          </a:p>
          <a:p>
            <a:r>
              <a:rPr lang="pt-BR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Century Gothic" panose="020B0502020202020204" pitchFamily="34" charset="0"/>
              </a:rPr>
              <a:t>ENTRENAMIENTOS DISPONIBLES</a:t>
            </a:r>
          </a:p>
        </p:txBody>
      </p:sp>
    </p:spTree>
    <p:extLst>
      <p:ext uri="{BB962C8B-B14F-4D97-AF65-F5344CB8AC3E}">
        <p14:creationId xmlns:p14="http://schemas.microsoft.com/office/powerpoint/2010/main" val="270055841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m 6">
            <a:extLst>
              <a:ext uri="{FF2B5EF4-FFF2-40B4-BE49-F238E27FC236}">
                <a16:creationId xmlns:a16="http://schemas.microsoft.com/office/drawing/2014/main" id="{ADC75567-0535-42E5-F729-ACC87F8E138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55333"/>
          <a:stretch/>
        </p:blipFill>
        <p:spPr>
          <a:xfrm>
            <a:off x="2844532" y="2593032"/>
            <a:ext cx="6502936" cy="3285254"/>
          </a:xfrm>
          <a:prstGeom prst="rect">
            <a:avLst/>
          </a:prstGeom>
        </p:spPr>
      </p:pic>
      <p:sp>
        <p:nvSpPr>
          <p:cNvPr id="6" name="Elipse 5">
            <a:extLst>
              <a:ext uri="{FF2B5EF4-FFF2-40B4-BE49-F238E27FC236}">
                <a16:creationId xmlns:a16="http://schemas.microsoft.com/office/drawing/2014/main" id="{8AF046FE-AEB1-8D8A-E74E-1E3A7CBBEADD}"/>
              </a:ext>
            </a:extLst>
          </p:cNvPr>
          <p:cNvSpPr/>
          <p:nvPr/>
        </p:nvSpPr>
        <p:spPr>
          <a:xfrm>
            <a:off x="2369061" y="4694571"/>
            <a:ext cx="1386000" cy="1386000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pt-BR" sz="1400" b="1" dirty="0">
                <a:solidFill>
                  <a:schemeClr val="bg1"/>
                </a:solidFill>
                <a:latin typeface="Century Gothic" panose="020B0502020202020204" pitchFamily="34" charset="0"/>
              </a:rPr>
              <a:t>MÁSTER EN EXCEL</a:t>
            </a:r>
          </a:p>
        </p:txBody>
      </p:sp>
      <p:sp>
        <p:nvSpPr>
          <p:cNvPr id="19" name="CaixaDeTexto 18">
            <a:extLst>
              <a:ext uri="{FF2B5EF4-FFF2-40B4-BE49-F238E27FC236}">
                <a16:creationId xmlns:a16="http://schemas.microsoft.com/office/drawing/2014/main" id="{489D337B-7FCD-AB50-A0B3-E298D0619632}"/>
              </a:ext>
            </a:extLst>
          </p:cNvPr>
          <p:cNvSpPr txBox="1"/>
          <p:nvPr/>
        </p:nvSpPr>
        <p:spPr>
          <a:xfrm>
            <a:off x="427452" y="4972072"/>
            <a:ext cx="185166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Century Gothic" panose="020B0502020202020204" pitchFamily="34" charset="0"/>
              </a:rPr>
              <a:t>La herramienta más utilizada y demandada en el mercado laboral</a:t>
            </a:r>
          </a:p>
        </p:txBody>
      </p:sp>
      <p:sp>
        <p:nvSpPr>
          <p:cNvPr id="8" name="CaixaDeTexto 7">
            <a:extLst>
              <a:ext uri="{FF2B5EF4-FFF2-40B4-BE49-F238E27FC236}">
                <a16:creationId xmlns:a16="http://schemas.microsoft.com/office/drawing/2014/main" id="{1BCBD12D-D014-49E2-85D8-2B6858EC7590}"/>
              </a:ext>
            </a:extLst>
          </p:cNvPr>
          <p:cNvSpPr txBox="1"/>
          <p:nvPr/>
        </p:nvSpPr>
        <p:spPr>
          <a:xfrm>
            <a:off x="643811" y="569167"/>
            <a:ext cx="5896947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4000" b="1" dirty="0">
                <a:solidFill>
                  <a:srgbClr val="E7795B"/>
                </a:solidFill>
                <a:latin typeface="Century Gothic" panose="020B0502020202020204" pitchFamily="34" charset="0"/>
              </a:rPr>
              <a:t>NUESTROS PRODUCTOS</a:t>
            </a:r>
          </a:p>
          <a:p>
            <a:r>
              <a:rPr lang="pt-BR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Century Gothic" panose="020B0502020202020204" pitchFamily="34" charset="0"/>
              </a:rPr>
              <a:t>ENTRENAMIENTOS DISPONIBLES</a:t>
            </a:r>
          </a:p>
        </p:txBody>
      </p:sp>
    </p:spTree>
    <p:extLst>
      <p:ext uri="{BB962C8B-B14F-4D97-AF65-F5344CB8AC3E}">
        <p14:creationId xmlns:p14="http://schemas.microsoft.com/office/powerpoint/2010/main" val="2264332822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</TotalTime>
  <Words>1067</Words>
  <Application>Microsoft Office PowerPoint</Application>
  <PresentationFormat>Widescreen</PresentationFormat>
  <Paragraphs>237</Paragraphs>
  <Slides>15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15</vt:i4>
      </vt:variant>
    </vt:vector>
  </HeadingPairs>
  <TitlesOfParts>
    <vt:vector size="20" baseType="lpstr">
      <vt:lpstr>Arial</vt:lpstr>
      <vt:lpstr>Calibri</vt:lpstr>
      <vt:lpstr>Calibri Light</vt:lpstr>
      <vt:lpstr>Century Gothic</vt:lpstr>
      <vt:lpstr>Tema do Office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Renan Leal</dc:creator>
  <cp:lastModifiedBy>Lucas Castro</cp:lastModifiedBy>
  <cp:revision>6</cp:revision>
  <dcterms:created xsi:type="dcterms:W3CDTF">2023-03-18T20:25:32Z</dcterms:created>
  <dcterms:modified xsi:type="dcterms:W3CDTF">2023-08-21T18:31:27Z</dcterms:modified>
</cp:coreProperties>
</file>