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4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92" d="100"/>
          <a:sy n="92" d="100"/>
        </p:scale>
        <p:origin x="336" y="-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Planilha1!$B$1</c:f>
              <c:strCache>
                <c:ptCount val="1"/>
                <c:pt idx="0">
                  <c:v>Vendas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00949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552-4491-BA79-D9CCB3D45B21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552-4491-BA79-D9CCB3D45B21}"/>
              </c:ext>
            </c:extLst>
          </c:dPt>
          <c:cat>
            <c:strRef>
              <c:f>Planilha1!$A$2:$A$3</c:f>
              <c:strCache>
                <c:ptCount val="2"/>
                <c:pt idx="0">
                  <c:v>1º Tri</c:v>
                </c:pt>
                <c:pt idx="1">
                  <c:v>2º Tri</c:v>
                </c:pt>
              </c:strCache>
            </c:strRef>
          </c:cat>
          <c:val>
            <c:numRef>
              <c:f>Planilha1!$B$2:$B$3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52-4491-BA79-D9CCB3D45B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>
          <a:outerShdw blurRad="50800" dist="50800" dir="5400000" algn="ctr" rotWithShape="0">
            <a:srgbClr val="000000"/>
          </a:outerShdw>
        </a:effectLst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2028</c:v>
                </c:pt>
              </c:strCache>
            </c:strRef>
          </c:tx>
          <c:spPr>
            <a:ln w="28575" cap="rnd">
              <a:solidFill>
                <a:srgbClr val="009490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rgbClr val="009490"/>
              </a:solidFill>
              <a:ln w="9525">
                <a:noFill/>
              </a:ln>
              <a:effectLst/>
            </c:spPr>
          </c:marker>
          <c:dLbls>
            <c:dLbl>
              <c:idx val="1"/>
              <c:layout>
                <c:manualLayout>
                  <c:x val="-1.6515795156580512E-2"/>
                  <c:y val="-2.10937487024022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E31-495E-ACBE-502C52E13B13}"/>
                </c:ext>
              </c:extLst>
            </c:dLbl>
            <c:dLbl>
              <c:idx val="3"/>
              <c:layout>
                <c:manualLayout>
                  <c:x val="-3.5390989621243957E-2"/>
                  <c:y val="-3.51562478373371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FE31-495E-ACBE-502C52E13B13}"/>
                </c:ext>
              </c:extLst>
            </c:dLbl>
            <c:dLbl>
              <c:idx val="4"/>
              <c:layout>
                <c:manualLayout>
                  <c:x val="-4.7187986161658611E-3"/>
                  <c:y val="1.64062489907573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FE31-495E-ACBE-502C52E13B1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009490"/>
                    </a:solidFill>
                    <a:latin typeface="Avenir Next LT Pro Demi" panose="020B0704020202020204" pitchFamily="34" charset="0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Planilha1!$A$2:$A$7</c:f>
              <c:strCache>
                <c:ptCount val="6"/>
                <c:pt idx="0">
                  <c:v>julio</c:v>
                </c:pt>
                <c:pt idx="1">
                  <c:v>agosto</c:v>
                </c:pt>
                <c:pt idx="2">
                  <c:v>septiembre</c:v>
                </c:pt>
                <c:pt idx="3">
                  <c:v>octubre</c:v>
                </c:pt>
                <c:pt idx="4">
                  <c:v>noviembre </c:v>
                </c:pt>
                <c:pt idx="5">
                  <c:v>diciembre</c:v>
                </c:pt>
              </c:strCache>
            </c:strRef>
          </c:cat>
          <c:val>
            <c:numRef>
              <c:f>Planilha1!$B$2:$B$7</c:f>
              <c:numCache>
                <c:formatCode>General</c:formatCode>
                <c:ptCount val="6"/>
                <c:pt idx="0">
                  <c:v>17</c:v>
                </c:pt>
                <c:pt idx="1">
                  <c:v>30</c:v>
                </c:pt>
                <c:pt idx="2">
                  <c:v>25</c:v>
                </c:pt>
                <c:pt idx="3">
                  <c:v>40</c:v>
                </c:pt>
                <c:pt idx="4">
                  <c:v>42</c:v>
                </c:pt>
                <c:pt idx="5">
                  <c:v>48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FE31-495E-ACBE-502C52E13B13}"/>
            </c:ext>
          </c:extLst>
        </c:ser>
        <c:ser>
          <c:idx val="1"/>
          <c:order val="1"/>
          <c:tx>
            <c:strRef>
              <c:f>Planilha1!$C$1</c:f>
              <c:strCache>
                <c:ptCount val="1"/>
                <c:pt idx="0">
                  <c:v>2029</c:v>
                </c:pt>
              </c:strCache>
            </c:strRef>
          </c:tx>
          <c:spPr>
            <a:ln w="28575" cap="rnd">
              <a:solidFill>
                <a:schemeClr val="tx2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tx2">
                  <a:lumMod val="75000"/>
                </a:schemeClr>
              </a:solidFill>
              <a:ln w="44450">
                <a:noFill/>
              </a:ln>
              <a:effectLst/>
            </c:spPr>
          </c:marker>
          <c:dLbls>
            <c:dLbl>
              <c:idx val="1"/>
              <c:layout>
                <c:manualLayout>
                  <c:x val="-2.8312791696995167E-2"/>
                  <c:y val="-3.04687481256921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E31-495E-ACBE-502C52E13B13}"/>
                </c:ext>
              </c:extLst>
            </c:dLbl>
            <c:dLbl>
              <c:idx val="2"/>
              <c:layout>
                <c:manualLayout>
                  <c:x val="-2.3593993080829306E-2"/>
                  <c:y val="2.5781248414047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FE31-495E-ACBE-502C52E13B1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>
                        <a:lumMod val="75000"/>
                      </a:schemeClr>
                    </a:solidFill>
                    <a:latin typeface="Avenir Next LT Pro Demi" panose="020B0704020202020204" pitchFamily="34" charset="0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Planilha1!$A$2:$A$7</c:f>
              <c:strCache>
                <c:ptCount val="6"/>
                <c:pt idx="0">
                  <c:v>julio</c:v>
                </c:pt>
                <c:pt idx="1">
                  <c:v>agosto</c:v>
                </c:pt>
                <c:pt idx="2">
                  <c:v>septiembre</c:v>
                </c:pt>
                <c:pt idx="3">
                  <c:v>octubre</c:v>
                </c:pt>
                <c:pt idx="4">
                  <c:v>noviembre </c:v>
                </c:pt>
                <c:pt idx="5">
                  <c:v>diciembre</c:v>
                </c:pt>
              </c:strCache>
            </c:strRef>
          </c:cat>
          <c:val>
            <c:numRef>
              <c:f>Planilha1!$C$2:$C$7</c:f>
              <c:numCache>
                <c:formatCode>General</c:formatCode>
                <c:ptCount val="6"/>
                <c:pt idx="0">
                  <c:v>12</c:v>
                </c:pt>
                <c:pt idx="1">
                  <c:v>20</c:v>
                </c:pt>
                <c:pt idx="2">
                  <c:v>18</c:v>
                </c:pt>
                <c:pt idx="3">
                  <c:v>28</c:v>
                </c:pt>
                <c:pt idx="4">
                  <c:v>50</c:v>
                </c:pt>
                <c:pt idx="5">
                  <c:v>58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FE31-495E-ACBE-502C52E13B13}"/>
            </c:ext>
          </c:extLst>
        </c:ser>
        <c:ser>
          <c:idx val="2"/>
          <c:order val="2"/>
          <c:tx>
            <c:strRef>
              <c:f>Planilha1!$D$1</c:f>
              <c:strCache>
                <c:ptCount val="1"/>
                <c:pt idx="0">
                  <c:v>2030</c:v>
                </c:pt>
              </c:strCache>
            </c:strRef>
          </c:tx>
          <c:spPr>
            <a:ln w="28575" cap="rnd">
              <a:solidFill>
                <a:schemeClr val="bg1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bg1">
                  <a:lumMod val="50000"/>
                </a:schemeClr>
              </a:solidFill>
              <a:ln w="9525"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4.48285868535757E-2"/>
                  <c:y val="-4.21874974048045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FE31-495E-ACBE-502C52E13B13}"/>
                </c:ext>
              </c:extLst>
            </c:dLbl>
            <c:dLbl>
              <c:idx val="1"/>
              <c:layout>
                <c:manualLayout>
                  <c:x val="-3.5390989621243957E-2"/>
                  <c:y val="-3.51562478373371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FE31-495E-ACBE-502C52E13B13}"/>
                </c:ext>
              </c:extLst>
            </c:dLbl>
            <c:dLbl>
              <c:idx val="3"/>
              <c:layout>
                <c:manualLayout>
                  <c:x val="-4.0109788237409905E-2"/>
                  <c:y val="3.28124979815146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E31-495E-ACBE-502C52E13B13}"/>
                </c:ext>
              </c:extLst>
            </c:dLbl>
            <c:dLbl>
              <c:idx val="4"/>
              <c:layout>
                <c:manualLayout>
                  <c:x val="-3.0672191005078096E-2"/>
                  <c:y val="-3.51562478373371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E31-495E-ACBE-502C52E13B1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Avenir Next LT Pro Demi" panose="020B0704020202020204" pitchFamily="34" charset="0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Planilha1!$A$2:$A$7</c:f>
              <c:strCache>
                <c:ptCount val="6"/>
                <c:pt idx="0">
                  <c:v>julio</c:v>
                </c:pt>
                <c:pt idx="1">
                  <c:v>agosto</c:v>
                </c:pt>
                <c:pt idx="2">
                  <c:v>septiembre</c:v>
                </c:pt>
                <c:pt idx="3">
                  <c:v>octubre</c:v>
                </c:pt>
                <c:pt idx="4">
                  <c:v>noviembre </c:v>
                </c:pt>
                <c:pt idx="5">
                  <c:v>diciembre</c:v>
                </c:pt>
              </c:strCache>
            </c:strRef>
          </c:cat>
          <c:val>
            <c:numRef>
              <c:f>Planilha1!$D$2:$D$7</c:f>
              <c:numCache>
                <c:formatCode>General</c:formatCode>
                <c:ptCount val="6"/>
                <c:pt idx="0">
                  <c:v>22</c:v>
                </c:pt>
                <c:pt idx="1">
                  <c:v>34</c:v>
                </c:pt>
                <c:pt idx="2">
                  <c:v>38</c:v>
                </c:pt>
                <c:pt idx="3">
                  <c:v>56</c:v>
                </c:pt>
                <c:pt idx="4">
                  <c:v>72</c:v>
                </c:pt>
                <c:pt idx="5">
                  <c:v>78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FE31-495E-ACBE-502C52E13B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8730272"/>
        <c:axId val="648727360"/>
      </c:lineChart>
      <c:catAx>
        <c:axId val="648730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Avenir Next LT Pro Demi" panose="020B0704020202020204" pitchFamily="34" charset="0"/>
                <a:ea typeface="+mn-ea"/>
                <a:cs typeface="+mn-cs"/>
              </a:defRPr>
            </a:pPr>
            <a:endParaRPr lang="pt-BR"/>
          </a:p>
        </c:txPr>
        <c:crossAx val="648727360"/>
        <c:crosses val="autoZero"/>
        <c:auto val="1"/>
        <c:lblAlgn val="ctr"/>
        <c:lblOffset val="100"/>
        <c:noMultiLvlLbl val="0"/>
      </c:catAx>
      <c:valAx>
        <c:axId val="6487273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Avenir Next LT Pro Demi" panose="020B0704020202020204" pitchFamily="34" charset="0"/>
                <a:ea typeface="+mn-ea"/>
                <a:cs typeface="+mn-cs"/>
              </a:defRPr>
            </a:pPr>
            <a:endParaRPr lang="pt-BR"/>
          </a:p>
        </c:txPr>
        <c:crossAx val="6487302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Avenir Next LT Pro Light" panose="020B0304020202020204" pitchFamily="34" charset="0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Planilha1!$B$1</c:f>
              <c:strCache>
                <c:ptCount val="1"/>
                <c:pt idx="0">
                  <c:v>Receitas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69B9-4277-AAFE-531545B91F8C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9B9-4277-AAFE-531545B91F8C}"/>
              </c:ext>
            </c:extLst>
          </c:dPt>
          <c:dPt>
            <c:idx val="2"/>
            <c:bubble3D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69B9-4277-AAFE-531545B91F8C}"/>
              </c:ext>
            </c:extLst>
          </c:dPt>
          <c:dPt>
            <c:idx val="3"/>
            <c:bubble3D val="0"/>
            <c:spPr>
              <a:solidFill>
                <a:srgbClr val="00949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9B9-4277-AAFE-531545B91F8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Avenir Next LT Pro Demi" panose="020B0704020202020204" pitchFamily="34" charset="0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Planilha1!$A$2:$A$5</c:f>
              <c:strCache>
                <c:ptCount val="4"/>
                <c:pt idx="0">
                  <c:v>1º Tri</c:v>
                </c:pt>
                <c:pt idx="1">
                  <c:v>2º Tri</c:v>
                </c:pt>
                <c:pt idx="2">
                  <c:v>3º Tri</c:v>
                </c:pt>
                <c:pt idx="3">
                  <c:v>4º Tri</c:v>
                </c:pt>
              </c:strCache>
            </c:strRef>
          </c:cat>
          <c:val>
            <c:numRef>
              <c:f>Planilha1!$B$2:$B$5</c:f>
              <c:numCache>
                <c:formatCode>General</c:formatCode>
                <c:ptCount val="4"/>
                <c:pt idx="0">
                  <c:v>24</c:v>
                </c:pt>
                <c:pt idx="1">
                  <c:v>38</c:v>
                </c:pt>
                <c:pt idx="2">
                  <c:v>56</c:v>
                </c:pt>
                <c:pt idx="3">
                  <c:v>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9B9-4277-AAFE-531545B91F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Planilha1!$B$1</c:f>
              <c:strCache>
                <c:ptCount val="1"/>
                <c:pt idx="0">
                  <c:v>Receitas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3DF-43BC-89EB-03F08C3DBF4D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3DF-43BC-89EB-03F08C3DBF4D}"/>
              </c:ext>
            </c:extLst>
          </c:dPt>
          <c:dPt>
            <c:idx val="2"/>
            <c:bubble3D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3DF-43BC-89EB-03F08C3DBF4D}"/>
              </c:ext>
            </c:extLst>
          </c:dPt>
          <c:dPt>
            <c:idx val="3"/>
            <c:bubble3D val="0"/>
            <c:spPr>
              <a:solidFill>
                <a:schemeClr val="tx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33DF-43BC-89EB-03F08C3DBF4D}"/>
              </c:ext>
            </c:extLst>
          </c:dPt>
          <c:dLbls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bg1"/>
                      </a:solidFill>
                      <a:latin typeface="Avenir Next LT Pro Demi" panose="020B0704020202020204" pitchFamily="34" charset="0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7-33DF-43BC-89EB-03F08C3DBF4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Avenir Next LT Pro Demi" panose="020B0704020202020204" pitchFamily="34" charset="0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Planilha1!$A$2:$A$5</c:f>
              <c:strCache>
                <c:ptCount val="4"/>
                <c:pt idx="0">
                  <c:v>1º Tri</c:v>
                </c:pt>
                <c:pt idx="1">
                  <c:v>2º Tri</c:v>
                </c:pt>
                <c:pt idx="2">
                  <c:v>3º Tri</c:v>
                </c:pt>
                <c:pt idx="3">
                  <c:v>4º Tri</c:v>
                </c:pt>
              </c:strCache>
            </c:strRef>
          </c:cat>
          <c:val>
            <c:numRef>
              <c:f>Planilha1!$B$2:$B$5</c:f>
              <c:numCache>
                <c:formatCode>General</c:formatCode>
                <c:ptCount val="4"/>
                <c:pt idx="0">
                  <c:v>8</c:v>
                </c:pt>
                <c:pt idx="1">
                  <c:v>15</c:v>
                </c:pt>
                <c:pt idx="2">
                  <c:v>48</c:v>
                </c:pt>
                <c:pt idx="3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3DF-43BC-89EB-03F08C3DBF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Servicios</c:v>
                </c:pt>
              </c:strCache>
            </c:strRef>
          </c:tx>
          <c:spPr>
            <a:solidFill>
              <a:srgbClr val="00949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Avenir Next LT Pro Demi" panose="020B0704020202020204" pitchFamily="34" charset="0"/>
                    <a:ea typeface="+mn-ea"/>
                    <a:cs typeface="+mn-cs"/>
                  </a:defRPr>
                </a:pPr>
                <a:endParaRPr lang="pt-B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Planilha1!$A$2:$A$6</c:f>
              <c:numCache>
                <c:formatCode>General</c:formatCode>
                <c:ptCount val="5"/>
                <c:pt idx="0">
                  <c:v>2026</c:v>
                </c:pt>
                <c:pt idx="1">
                  <c:v>2027</c:v>
                </c:pt>
                <c:pt idx="2">
                  <c:v>2028</c:v>
                </c:pt>
                <c:pt idx="3">
                  <c:v>2029</c:v>
                </c:pt>
                <c:pt idx="4">
                  <c:v>2030</c:v>
                </c:pt>
              </c:numCache>
            </c:numRef>
          </c:cat>
          <c:val>
            <c:numRef>
              <c:f>Planilha1!$B$2:$B$6</c:f>
              <c:numCache>
                <c:formatCode>General</c:formatCode>
                <c:ptCount val="5"/>
                <c:pt idx="0">
                  <c:v>5</c:v>
                </c:pt>
                <c:pt idx="1">
                  <c:v>7</c:v>
                </c:pt>
                <c:pt idx="2">
                  <c:v>10</c:v>
                </c:pt>
                <c:pt idx="3">
                  <c:v>14</c:v>
                </c:pt>
                <c:pt idx="4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674-473A-8C2C-BFF842F4CC22}"/>
            </c:ext>
          </c:extLst>
        </c:ser>
        <c:ser>
          <c:idx val="1"/>
          <c:order val="1"/>
          <c:tx>
            <c:strRef>
              <c:f>Planilha1!$C$1</c:f>
              <c:strCache>
                <c:ptCount val="1"/>
                <c:pt idx="0">
                  <c:v>Productos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Avenir Next LT Pro Demi" panose="020B0704020202020204" pitchFamily="34" charset="0"/>
                    <a:ea typeface="+mn-ea"/>
                    <a:cs typeface="+mn-cs"/>
                  </a:defRPr>
                </a:pPr>
                <a:endParaRPr lang="pt-B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Planilha1!$A$2:$A$6</c:f>
              <c:numCache>
                <c:formatCode>General</c:formatCode>
                <c:ptCount val="5"/>
                <c:pt idx="0">
                  <c:v>2026</c:v>
                </c:pt>
                <c:pt idx="1">
                  <c:v>2027</c:v>
                </c:pt>
                <c:pt idx="2">
                  <c:v>2028</c:v>
                </c:pt>
                <c:pt idx="3">
                  <c:v>2029</c:v>
                </c:pt>
                <c:pt idx="4">
                  <c:v>2030</c:v>
                </c:pt>
              </c:numCache>
            </c:numRef>
          </c:cat>
          <c:val>
            <c:numRef>
              <c:f>Planilha1!$C$2:$C$6</c:f>
              <c:numCache>
                <c:formatCode>General</c:formatCode>
                <c:ptCount val="5"/>
                <c:pt idx="0">
                  <c:v>5</c:v>
                </c:pt>
                <c:pt idx="1">
                  <c:v>4.4000000000000004</c:v>
                </c:pt>
                <c:pt idx="2">
                  <c:v>5</c:v>
                </c:pt>
                <c:pt idx="3">
                  <c:v>6.5</c:v>
                </c:pt>
                <c:pt idx="4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674-473A-8C2C-BFF842F4CC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567760496"/>
        <c:axId val="1567757584"/>
      </c:barChart>
      <c:catAx>
        <c:axId val="1567760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venir Next LT Pro Demi" panose="020B0704020202020204" pitchFamily="34" charset="0"/>
                <a:ea typeface="+mn-ea"/>
                <a:cs typeface="+mn-cs"/>
              </a:defRPr>
            </a:pPr>
            <a:endParaRPr lang="pt-BR"/>
          </a:p>
        </c:txPr>
        <c:crossAx val="1567757584"/>
        <c:crosses val="autoZero"/>
        <c:auto val="1"/>
        <c:lblAlgn val="ctr"/>
        <c:lblOffset val="100"/>
        <c:noMultiLvlLbl val="0"/>
      </c:catAx>
      <c:valAx>
        <c:axId val="15677575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venir Next LT Pro Demi" panose="020B0704020202020204" pitchFamily="34" charset="0"/>
                <a:ea typeface="+mn-ea"/>
                <a:cs typeface="+mn-cs"/>
              </a:defRPr>
            </a:pPr>
            <a:endParaRPr lang="pt-BR"/>
          </a:p>
        </c:txPr>
        <c:crossAx val="15677604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CB6B9AEB-56A7-D3FC-5F8F-07A9015E7770}"/>
              </a:ext>
            </a:extLst>
          </p:cNvPr>
          <p:cNvCxnSpPr/>
          <p:nvPr userDrawn="1"/>
        </p:nvCxnSpPr>
        <p:spPr>
          <a:xfrm>
            <a:off x="752475" y="2325566"/>
            <a:ext cx="1068705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ítulo 11">
            <a:extLst>
              <a:ext uri="{FF2B5EF4-FFF2-40B4-BE49-F238E27FC236}">
                <a16:creationId xmlns:a16="http://schemas.microsoft.com/office/drawing/2014/main" id="{88A8D6B7-AF15-F50F-1F10-8C213A5AAD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2473" y="963584"/>
            <a:ext cx="10515600" cy="648000"/>
          </a:xfrm>
          <a:prstGeom prst="rect">
            <a:avLst/>
          </a:prstGeom>
        </p:spPr>
        <p:txBody>
          <a:bodyPr/>
          <a:lstStyle>
            <a:lvl1pPr>
              <a:defRPr kumimoji="0" lang="pt-BR" sz="4800" b="0" i="0" u="none" strike="noStrike" kern="1200" cap="none" spc="0" normalizeH="0" baseline="0" dirty="0">
                <a:ln>
                  <a:noFill/>
                </a:ln>
                <a:solidFill>
                  <a:srgbClr val="009490"/>
                </a:solidFill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pt-BR" dirty="0"/>
              <a:t>Título do Slide</a:t>
            </a:r>
          </a:p>
        </p:txBody>
      </p:sp>
      <p:sp>
        <p:nvSpPr>
          <p:cNvPr id="16" name="Espaço Reservado para Texto 15">
            <a:extLst>
              <a:ext uri="{FF2B5EF4-FFF2-40B4-BE49-F238E27FC236}">
                <a16:creationId xmlns:a16="http://schemas.microsoft.com/office/drawing/2014/main" id="{B72BA364-033A-A60F-3507-5CD430F3FD4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2473" y="1680410"/>
            <a:ext cx="6961699" cy="369332"/>
          </a:xfrm>
          <a:prstGeom prst="rect">
            <a:avLst/>
          </a:prstGeom>
        </p:spPr>
        <p:txBody>
          <a:bodyPr anchor="ctr">
            <a:spAutoFit/>
          </a:bodyPr>
          <a:lstStyle>
            <a:lvl1pPr marL="0" indent="0">
              <a:buNone/>
              <a:defRPr kumimoji="0" lang="pt-BR" sz="20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venir Next LT Pro Light" panose="020B0304020202020204" pitchFamily="34" charset="0"/>
                <a:ea typeface="+mn-ea"/>
                <a:cs typeface="+mn-cs"/>
              </a:defRPr>
            </a:lvl1pPr>
            <a:lvl2pPr>
              <a:defRPr kumimoji="0" lang="pt-BR" sz="20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FFFF00"/>
                </a:highlight>
                <a:uLnTx/>
                <a:uFillTx/>
                <a:latin typeface="Avenir Next LT Pro Light" panose="020B0304020202020204" pitchFamily="34" charset="0"/>
                <a:ea typeface="+mn-ea"/>
                <a:cs typeface="+mn-cs"/>
              </a:defRPr>
            </a:lvl2pPr>
            <a:lvl3pPr>
              <a:defRPr kumimoji="0" lang="pt-BR" sz="20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FFFF00"/>
                </a:highlight>
                <a:uLnTx/>
                <a:uFillTx/>
                <a:latin typeface="Avenir Next LT Pro Light" panose="020B0304020202020204" pitchFamily="34" charset="0"/>
                <a:ea typeface="+mn-ea"/>
                <a:cs typeface="+mn-cs"/>
              </a:defRPr>
            </a:lvl3pPr>
            <a:lvl4pPr>
              <a:defRPr kumimoji="0" lang="pt-BR" sz="20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FFFF00"/>
                </a:highlight>
                <a:uLnTx/>
                <a:uFillTx/>
                <a:latin typeface="Avenir Next LT Pro Light" panose="020B0304020202020204" pitchFamily="34" charset="0"/>
                <a:ea typeface="+mn-ea"/>
                <a:cs typeface="+mn-cs"/>
              </a:defRPr>
            </a:lvl4pPr>
            <a:lvl5pPr>
              <a:defRPr kumimoji="0" lang="pt-BR" sz="2000" b="0" i="0" u="none" strike="noStrike" kern="120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FFFF00"/>
                </a:highlight>
                <a:uLnTx/>
                <a:uFillTx/>
                <a:latin typeface="Avenir Next LT Pro Light" panose="020B030402020202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pt-BR" dirty="0"/>
              <a:t>Subtítulo do Slide</a:t>
            </a:r>
          </a:p>
        </p:txBody>
      </p:sp>
      <p:pic>
        <p:nvPicPr>
          <p:cNvPr id="17" name="Imagem 16" descr="Ícone&#10;&#10;Descrição gerada automaticamente">
            <a:extLst>
              <a:ext uri="{FF2B5EF4-FFF2-40B4-BE49-F238E27FC236}">
                <a16:creationId xmlns:a16="http://schemas.microsoft.com/office/drawing/2014/main" id="{D406A4A4-8F83-B37D-E80F-82C8D87DC5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5104" y="5901458"/>
            <a:ext cx="481581" cy="481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030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Ícone&#10;&#10;Descrição gerada automaticamente">
            <a:extLst>
              <a:ext uri="{FF2B5EF4-FFF2-40B4-BE49-F238E27FC236}">
                <a16:creationId xmlns:a16="http://schemas.microsoft.com/office/drawing/2014/main" id="{0D980ED7-6BF2-8413-9DA0-0F4775EB23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5104" y="5901458"/>
            <a:ext cx="481581" cy="481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39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A353B42C-B4C6-C048-94FF-636E3F9DA44B}"/>
              </a:ext>
            </a:extLst>
          </p:cNvPr>
          <p:cNvSpPr/>
          <p:nvPr userDrawn="1"/>
        </p:nvSpPr>
        <p:spPr>
          <a:xfrm>
            <a:off x="6096000" y="0"/>
            <a:ext cx="6096001" cy="6858000"/>
          </a:xfrm>
          <a:prstGeom prst="rect">
            <a:avLst/>
          </a:prstGeom>
          <a:solidFill>
            <a:srgbClr val="00949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 descr="Ícone&#10;&#10;Descrição gerada automaticamente">
            <a:extLst>
              <a:ext uri="{FF2B5EF4-FFF2-40B4-BE49-F238E27FC236}">
                <a16:creationId xmlns:a16="http://schemas.microsoft.com/office/drawing/2014/main" id="{F6D4F055-AA75-A65A-DBAA-AF6B2A5EB0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5104" y="5901458"/>
            <a:ext cx="481581" cy="481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254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A353B42C-B4C6-C048-94FF-636E3F9DA44B}"/>
              </a:ext>
            </a:extLst>
          </p:cNvPr>
          <p:cNvSpPr/>
          <p:nvPr userDrawn="1"/>
        </p:nvSpPr>
        <p:spPr>
          <a:xfrm>
            <a:off x="6096000" y="0"/>
            <a:ext cx="609600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 descr="Ícone&#10;&#10;Descrição gerada automaticamente">
            <a:extLst>
              <a:ext uri="{FF2B5EF4-FFF2-40B4-BE49-F238E27FC236}">
                <a16:creationId xmlns:a16="http://schemas.microsoft.com/office/drawing/2014/main" id="{1D62C211-3124-37C6-3698-FE7784F864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5104" y="5901458"/>
            <a:ext cx="481581" cy="481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932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A353B42C-B4C6-C048-94FF-636E3F9DA44B}"/>
              </a:ext>
            </a:extLst>
          </p:cNvPr>
          <p:cNvSpPr/>
          <p:nvPr userDrawn="1"/>
        </p:nvSpPr>
        <p:spPr>
          <a:xfrm>
            <a:off x="0" y="0"/>
            <a:ext cx="609600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F72F3691-1C3E-AFFC-44AF-8AD0FF133B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5104" y="5901458"/>
            <a:ext cx="481581" cy="481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94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 de Títul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Ícone&#10;&#10;Descrição gerada automaticamente">
            <a:extLst>
              <a:ext uri="{FF2B5EF4-FFF2-40B4-BE49-F238E27FC236}">
                <a16:creationId xmlns:a16="http://schemas.microsoft.com/office/drawing/2014/main" id="{E7647BB1-1D5B-E51A-CE02-086D2B6FDB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5104" y="5901458"/>
            <a:ext cx="481581" cy="481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912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1785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1" r:id="rId3"/>
    <p:sldLayoutId id="2147483652" r:id="rId4"/>
    <p:sldLayoutId id="2147483654" r:id="rId5"/>
    <p:sldLayoutId id="2147483650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Vista aérea de edifícios">
            <a:extLst>
              <a:ext uri="{FF2B5EF4-FFF2-40B4-BE49-F238E27FC236}">
                <a16:creationId xmlns:a16="http://schemas.microsoft.com/office/drawing/2014/main" id="{E0368B87-C79E-E390-D629-A5EF90B659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5583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CE9A34FC-BF84-0346-1797-BCEF5EA9BD7F}"/>
              </a:ext>
            </a:extLst>
          </p:cNvPr>
          <p:cNvSpPr/>
          <p:nvPr/>
        </p:nvSpPr>
        <p:spPr>
          <a:xfrm>
            <a:off x="1071466" y="909000"/>
            <a:ext cx="10049069" cy="50400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0" rIns="1440000" rtlCol="0" anchor="ctr"/>
          <a:lstStyle/>
          <a:p>
            <a:pPr algn="ctr"/>
            <a:endParaRPr lang="pt-BR" sz="7200" dirty="0">
              <a:latin typeface="Avenir Next LT Pro Demi" panose="020B0604020202020204" pitchFamily="34" charset="0"/>
            </a:endParaRPr>
          </a:p>
          <a:p>
            <a:pPr algn="ctr"/>
            <a:r>
              <a:rPr lang="pt-BR" sz="6000" dirty="0">
                <a:latin typeface="Avenir Next LT Pro Demi" panose="020B0604020202020204" pitchFamily="34" charset="0"/>
              </a:rPr>
              <a:t>Informe </a:t>
            </a:r>
            <a:r>
              <a:rPr lang="pt-BR" sz="6000" dirty="0" err="1">
                <a:latin typeface="Avenir Next LT Pro Demi" panose="020B0604020202020204" pitchFamily="34" charset="0"/>
              </a:rPr>
              <a:t>Financiero</a:t>
            </a:r>
            <a:r>
              <a:rPr lang="pt-BR" sz="6000" dirty="0">
                <a:latin typeface="Avenir Next LT Pro Demi" panose="020B0604020202020204" pitchFamily="34" charset="0"/>
              </a:rPr>
              <a:t> 2030</a:t>
            </a:r>
            <a:endParaRPr lang="pt-BR" dirty="0">
              <a:latin typeface="Avenir Next LT Pro Demi" panose="020B0604020202020204" pitchFamily="34" charset="0"/>
            </a:endParaRPr>
          </a:p>
          <a:p>
            <a:pPr algn="ctr">
              <a:spcBef>
                <a:spcPts val="2200"/>
              </a:spcBef>
            </a:pPr>
            <a:r>
              <a:rPr lang="pt-BR" dirty="0">
                <a:latin typeface="Avenir Next LT Pro Light" panose="020B0304020202020204" pitchFamily="34" charset="0"/>
              </a:rPr>
              <a:t>Preparado por Renan Leal</a:t>
            </a:r>
          </a:p>
        </p:txBody>
      </p:sp>
      <p:pic>
        <p:nvPicPr>
          <p:cNvPr id="14" name="Imagem 13">
            <a:extLst>
              <a:ext uri="{FF2B5EF4-FFF2-40B4-BE49-F238E27FC236}">
                <a16:creationId xmlns:a16="http://schemas.microsoft.com/office/drawing/2014/main" id="{3F22027B-4B4B-D66F-64E8-FFB30FE534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38971" y="1624745"/>
            <a:ext cx="1514057" cy="609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0670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Agrupar 10">
            <a:extLst>
              <a:ext uri="{FF2B5EF4-FFF2-40B4-BE49-F238E27FC236}">
                <a16:creationId xmlns:a16="http://schemas.microsoft.com/office/drawing/2014/main" id="{9C659D76-CF1A-2E83-DD7F-7641ACC65944}"/>
              </a:ext>
            </a:extLst>
          </p:cNvPr>
          <p:cNvGrpSpPr/>
          <p:nvPr/>
        </p:nvGrpSpPr>
        <p:grpSpPr>
          <a:xfrm>
            <a:off x="5351118" y="737889"/>
            <a:ext cx="1440000" cy="5382222"/>
            <a:chOff x="5351118" y="639146"/>
            <a:chExt cx="1440000" cy="5382222"/>
          </a:xfrm>
        </p:grpSpPr>
        <p:sp>
          <p:nvSpPr>
            <p:cNvPr id="8" name="Elipse 7">
              <a:extLst>
                <a:ext uri="{FF2B5EF4-FFF2-40B4-BE49-F238E27FC236}">
                  <a16:creationId xmlns:a16="http://schemas.microsoft.com/office/drawing/2014/main" id="{EF15FBC9-840C-BFB8-24FC-C02A9FBC23BB}"/>
                </a:ext>
              </a:extLst>
            </p:cNvPr>
            <p:cNvSpPr/>
            <p:nvPr/>
          </p:nvSpPr>
          <p:spPr>
            <a:xfrm>
              <a:off x="5351118" y="639146"/>
              <a:ext cx="1440000" cy="1440000"/>
            </a:xfrm>
            <a:prstGeom prst="ellipse">
              <a:avLst/>
            </a:prstGeom>
            <a:solidFill>
              <a:srgbClr val="009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9" name="Elipse 8">
              <a:extLst>
                <a:ext uri="{FF2B5EF4-FFF2-40B4-BE49-F238E27FC236}">
                  <a16:creationId xmlns:a16="http://schemas.microsoft.com/office/drawing/2014/main" id="{E63B892B-23C5-69C6-47D0-17D08C386D49}"/>
                </a:ext>
              </a:extLst>
            </p:cNvPr>
            <p:cNvSpPr/>
            <p:nvPr/>
          </p:nvSpPr>
          <p:spPr>
            <a:xfrm>
              <a:off x="5351118" y="2610257"/>
              <a:ext cx="1440000" cy="1440000"/>
            </a:xfrm>
            <a:prstGeom prst="ellipse">
              <a:avLst/>
            </a:prstGeom>
            <a:solidFill>
              <a:srgbClr val="009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" name="Elipse 9">
              <a:extLst>
                <a:ext uri="{FF2B5EF4-FFF2-40B4-BE49-F238E27FC236}">
                  <a16:creationId xmlns:a16="http://schemas.microsoft.com/office/drawing/2014/main" id="{4A39F574-B6EC-0683-E6BB-1AA8DC2F27B0}"/>
                </a:ext>
              </a:extLst>
            </p:cNvPr>
            <p:cNvSpPr/>
            <p:nvPr/>
          </p:nvSpPr>
          <p:spPr>
            <a:xfrm>
              <a:off x="5351118" y="4581368"/>
              <a:ext cx="1440000" cy="1440000"/>
            </a:xfrm>
            <a:prstGeom prst="ellipse">
              <a:avLst/>
            </a:prstGeom>
            <a:solidFill>
              <a:srgbClr val="009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pic>
        <p:nvPicPr>
          <p:cNvPr id="3" name="Gráfico 2" descr="Sincronização com a nuvem com preenchimento sólido">
            <a:extLst>
              <a:ext uri="{FF2B5EF4-FFF2-40B4-BE49-F238E27FC236}">
                <a16:creationId xmlns:a16="http://schemas.microsoft.com/office/drawing/2014/main" id="{5CDC3635-8E43-11DD-CFAE-E89B8E009A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38800" y="1000689"/>
            <a:ext cx="914400" cy="914400"/>
          </a:xfrm>
          <a:prstGeom prst="rect">
            <a:avLst/>
          </a:prstGeom>
        </p:spPr>
      </p:pic>
      <p:pic>
        <p:nvPicPr>
          <p:cNvPr id="5" name="Gráfico 4" descr="Funcionário de escritório com preenchimento sólido">
            <a:extLst>
              <a:ext uri="{FF2B5EF4-FFF2-40B4-BE49-F238E27FC236}">
                <a16:creationId xmlns:a16="http://schemas.microsoft.com/office/drawing/2014/main" id="{D4B1971D-B5BB-6303-90A9-B6975A36E0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13918" y="2971800"/>
            <a:ext cx="914400" cy="914400"/>
          </a:xfrm>
          <a:prstGeom prst="rect">
            <a:avLst/>
          </a:prstGeom>
        </p:spPr>
      </p:pic>
      <p:pic>
        <p:nvPicPr>
          <p:cNvPr id="7" name="Gráfico 6" descr="Hierarquia com preenchimento sólido">
            <a:extLst>
              <a:ext uri="{FF2B5EF4-FFF2-40B4-BE49-F238E27FC236}">
                <a16:creationId xmlns:a16="http://schemas.microsoft.com/office/drawing/2014/main" id="{F24E9B1D-8DBA-148E-20BA-2EC6788581E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638800" y="4942911"/>
            <a:ext cx="914400" cy="914400"/>
          </a:xfrm>
          <a:prstGeom prst="rect">
            <a:avLst/>
          </a:prstGeom>
        </p:spPr>
      </p:pic>
      <p:sp>
        <p:nvSpPr>
          <p:cNvPr id="17" name="CaixaDeTexto 16">
            <a:extLst>
              <a:ext uri="{FF2B5EF4-FFF2-40B4-BE49-F238E27FC236}">
                <a16:creationId xmlns:a16="http://schemas.microsoft.com/office/drawing/2014/main" id="{360ED6A2-8551-6362-EAFD-6A6AF77518C8}"/>
              </a:ext>
            </a:extLst>
          </p:cNvPr>
          <p:cNvSpPr txBox="1"/>
          <p:nvPr/>
        </p:nvSpPr>
        <p:spPr>
          <a:xfrm>
            <a:off x="847898" y="2767280"/>
            <a:ext cx="383317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pt-BR" sz="4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Otras</a:t>
            </a:r>
            <a:r>
              <a:rPr kumimoji="0" lang="pt-BR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 </a:t>
            </a:r>
            <a:r>
              <a:rPr kumimoji="0" lang="pt-BR" sz="4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actualizaciones</a:t>
            </a:r>
            <a:endParaRPr kumimoji="0" lang="pt-BR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venir Next LT Pro Demi" panose="020B0604020202020204" pitchFamily="34" charset="0"/>
              <a:ea typeface="+mn-ea"/>
              <a:cs typeface="+mn-cs"/>
            </a:endParaRP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8A792DDF-B16A-EB44-483F-40736C3C3858}"/>
              </a:ext>
            </a:extLst>
          </p:cNvPr>
          <p:cNvSpPr txBox="1"/>
          <p:nvPr/>
        </p:nvSpPr>
        <p:spPr>
          <a:xfrm>
            <a:off x="7078799" y="825486"/>
            <a:ext cx="454892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srgbClr val="009490"/>
                </a:solidFill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Reemplazo de servidor en Cloud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D39A8F4A-9581-CEA8-4405-4F2FF727CED3}"/>
              </a:ext>
            </a:extLst>
          </p:cNvPr>
          <p:cNvSpPr txBox="1"/>
          <p:nvPr/>
        </p:nvSpPr>
        <p:spPr>
          <a:xfrm>
            <a:off x="7078799" y="1225596"/>
            <a:ext cx="454892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s-E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Next LT Pro Light" panose="020B0304020202020204" pitchFamily="34" charset="0"/>
                <a:ea typeface="+mn-ea"/>
                <a:cs typeface="+mn-cs"/>
              </a:rPr>
              <a:t>Cambiamos de proveedor de nuestros servicios, logrando una reducción del 35% en el costo anual de los servicios de almacenaje.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7927317F-4C6F-FF27-B48A-B7722A651655}"/>
              </a:ext>
            </a:extLst>
          </p:cNvPr>
          <p:cNvSpPr txBox="1"/>
          <p:nvPr/>
        </p:nvSpPr>
        <p:spPr>
          <a:xfrm>
            <a:off x="7078799" y="2709772"/>
            <a:ext cx="454892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t-BR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9490"/>
                </a:solidFill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Consultoría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rgbClr val="009490"/>
                </a:solidFill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 </a:t>
            </a:r>
            <a:r>
              <a:rPr kumimoji="0" lang="pt-BR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9490"/>
                </a:solidFill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Contratación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solidFill>
                <a:srgbClr val="009490"/>
              </a:solidFill>
              <a:effectLst/>
              <a:uLnTx/>
              <a:uFillTx/>
              <a:latin typeface="Avenir Next LT Pro Demi" panose="020B0604020202020204" pitchFamily="34" charset="0"/>
              <a:ea typeface="+mn-ea"/>
              <a:cs typeface="+mn-cs"/>
            </a:endParaRP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517CE199-4E62-906F-4E93-4927CB9F0559}"/>
              </a:ext>
            </a:extLst>
          </p:cNvPr>
          <p:cNvSpPr txBox="1"/>
          <p:nvPr/>
        </p:nvSpPr>
        <p:spPr>
          <a:xfrm>
            <a:off x="7078799" y="3109882"/>
            <a:ext cx="454892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s-E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Next LT Pro Light" panose="020B0304020202020204" pitchFamily="34" charset="0"/>
                <a:ea typeface="+mn-ea"/>
                <a:cs typeface="+mn-cs"/>
              </a:rPr>
              <a:t>Desde julio contamos con la asistencia de una consultoría estratégica especializada en el sector educativo.</a:t>
            </a: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70A29833-34BE-1446-C3D8-6843A3C6E6D6}"/>
              </a:ext>
            </a:extLst>
          </p:cNvPr>
          <p:cNvSpPr txBox="1"/>
          <p:nvPr/>
        </p:nvSpPr>
        <p:spPr>
          <a:xfrm>
            <a:off x="7078799" y="4742856"/>
            <a:ext cx="454892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t-BR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9490"/>
                </a:solidFill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Reestructuración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rgbClr val="009490"/>
                </a:solidFill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 de empresas</a:t>
            </a: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80E37C89-4DC9-01C9-ECE3-686A8AB764CB}"/>
              </a:ext>
            </a:extLst>
          </p:cNvPr>
          <p:cNvSpPr txBox="1"/>
          <p:nvPr/>
        </p:nvSpPr>
        <p:spPr>
          <a:xfrm>
            <a:off x="7078799" y="5142966"/>
            <a:ext cx="454892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600" dirty="0">
                <a:solidFill>
                  <a:schemeClr val="bg1"/>
                </a:solidFill>
                <a:latin typeface="Avenir Next LT Pro Light" panose="020B0304020202020204" pitchFamily="34" charset="0"/>
              </a:rPr>
              <a:t>Reorganizamos las áreas y posiciones de las líneas de negocio, permitiendo una estructura con menos jerarquía y más agilidad.</a:t>
            </a:r>
          </a:p>
        </p:txBody>
      </p:sp>
    </p:spTree>
    <p:extLst>
      <p:ext uri="{BB962C8B-B14F-4D97-AF65-F5344CB8AC3E}">
        <p14:creationId xmlns:p14="http://schemas.microsoft.com/office/powerpoint/2010/main" val="39093106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Pessoas de negócios reunidas em escritório">
            <a:extLst>
              <a:ext uri="{FF2B5EF4-FFF2-40B4-BE49-F238E27FC236}">
                <a16:creationId xmlns:a16="http://schemas.microsoft.com/office/drawing/2014/main" id="{E0368B87-C79E-E390-D629-A5EF90B659E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02" b="7802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212DE516-1FCD-E162-08A7-C8D793C2BD95}"/>
              </a:ext>
            </a:extLst>
          </p:cNvPr>
          <p:cNvSpPr txBox="1"/>
          <p:nvPr/>
        </p:nvSpPr>
        <p:spPr>
          <a:xfrm>
            <a:off x="817399" y="2828834"/>
            <a:ext cx="509820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t-BR" sz="7200" b="0" i="0" u="none" strike="noStrike" kern="1200" cap="none" spc="0" normalizeH="0" baseline="0" noProof="0" dirty="0" err="1">
                <a:ln>
                  <a:noFill/>
                </a:ln>
                <a:solidFill>
                  <a:srgbClr val="009490"/>
                </a:solidFill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Gracias</a:t>
            </a:r>
            <a:r>
              <a:rPr kumimoji="0" lang="pt-BR" sz="7200" b="0" i="0" u="none" strike="noStrike" kern="1200" cap="none" spc="0" normalizeH="0" baseline="0" noProof="0" dirty="0">
                <a:ln>
                  <a:noFill/>
                </a:ln>
                <a:solidFill>
                  <a:srgbClr val="009490"/>
                </a:solidFill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!</a:t>
            </a:r>
            <a:endParaRPr lang="pt-BR" sz="2400" dirty="0">
              <a:solidFill>
                <a:srgbClr val="009490"/>
              </a:solidFill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FEBFACF8-61E6-D953-AE82-69EC6886120D}"/>
              </a:ext>
            </a:extLst>
          </p:cNvPr>
          <p:cNvSpPr txBox="1"/>
          <p:nvPr/>
        </p:nvSpPr>
        <p:spPr>
          <a:xfrm>
            <a:off x="897342" y="3963848"/>
            <a:ext cx="1003653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Next LT Pro Light" panose="020B0304020202020204" pitchFamily="34" charset="0"/>
                <a:ea typeface="+mn-ea"/>
                <a:cs typeface="+mn-cs"/>
              </a:rPr>
              <a:t>No dude en ponerse en contacto con nosotros si tiene alguna pregunta.</a:t>
            </a:r>
          </a:p>
        </p:txBody>
      </p:sp>
      <p:cxnSp>
        <p:nvCxnSpPr>
          <p:cNvPr id="4" name="Conector reto 3">
            <a:extLst>
              <a:ext uri="{FF2B5EF4-FFF2-40B4-BE49-F238E27FC236}">
                <a16:creationId xmlns:a16="http://schemas.microsoft.com/office/drawing/2014/main" id="{DF2B6BE7-0957-228E-CD37-335E808D4A34}"/>
              </a:ext>
            </a:extLst>
          </p:cNvPr>
          <p:cNvCxnSpPr>
            <a:cxnSpLocks/>
          </p:cNvCxnSpPr>
          <p:nvPr/>
        </p:nvCxnSpPr>
        <p:spPr>
          <a:xfrm>
            <a:off x="876000" y="4642853"/>
            <a:ext cx="10440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aixaDeTexto 6">
            <a:extLst>
              <a:ext uri="{FF2B5EF4-FFF2-40B4-BE49-F238E27FC236}">
                <a16:creationId xmlns:a16="http://schemas.microsoft.com/office/drawing/2014/main" id="{AF673373-1B4D-2C2B-02F4-447E4CAEACAD}"/>
              </a:ext>
            </a:extLst>
          </p:cNvPr>
          <p:cNvSpPr txBox="1"/>
          <p:nvPr/>
        </p:nvSpPr>
        <p:spPr>
          <a:xfrm>
            <a:off x="897342" y="4977648"/>
            <a:ext cx="140731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t-BR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9490"/>
                </a:solidFill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Teléfono</a:t>
            </a:r>
            <a:endParaRPr lang="pt-BR" sz="700" dirty="0">
              <a:solidFill>
                <a:srgbClr val="009490"/>
              </a:solidFill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EE109896-7D13-AD17-6DB6-F19D4F71950B}"/>
              </a:ext>
            </a:extLst>
          </p:cNvPr>
          <p:cNvSpPr txBox="1"/>
          <p:nvPr/>
        </p:nvSpPr>
        <p:spPr>
          <a:xfrm>
            <a:off x="4940608" y="4977648"/>
            <a:ext cx="140731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rgbClr val="009490"/>
                </a:solidFill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Email</a:t>
            </a:r>
            <a:endParaRPr lang="pt-BR" sz="700" dirty="0">
              <a:solidFill>
                <a:srgbClr val="009490"/>
              </a:solidFill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629ED9B0-DC59-FADB-7096-19CEC2FCF4C4}"/>
              </a:ext>
            </a:extLst>
          </p:cNvPr>
          <p:cNvSpPr txBox="1"/>
          <p:nvPr/>
        </p:nvSpPr>
        <p:spPr>
          <a:xfrm>
            <a:off x="8672853" y="4977648"/>
            <a:ext cx="140731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rgbClr val="009490"/>
                </a:solidFill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Sitio</a:t>
            </a:r>
            <a:endParaRPr lang="pt-BR" sz="700" dirty="0">
              <a:solidFill>
                <a:srgbClr val="009490"/>
              </a:solidFill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B3AF3B1B-0051-FB60-4E50-35523C7EAC5C}"/>
              </a:ext>
            </a:extLst>
          </p:cNvPr>
          <p:cNvSpPr txBox="1"/>
          <p:nvPr/>
        </p:nvSpPr>
        <p:spPr>
          <a:xfrm>
            <a:off x="897342" y="5350317"/>
            <a:ext cx="229372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Next LT Pro Light" panose="020B0304020202020204" pitchFamily="34" charset="0"/>
                <a:ea typeface="+mn-ea"/>
                <a:cs typeface="+mn-cs"/>
              </a:rPr>
              <a:t>(21)98765-4321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9EAAE849-F26D-4322-6459-0E7CDA015250}"/>
              </a:ext>
            </a:extLst>
          </p:cNvPr>
          <p:cNvSpPr txBox="1"/>
          <p:nvPr/>
        </p:nvSpPr>
        <p:spPr>
          <a:xfrm>
            <a:off x="4940607" y="5350317"/>
            <a:ext cx="265451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Next LT Pro Light" panose="020B0304020202020204" pitchFamily="34" charset="0"/>
                <a:ea typeface="+mn-ea"/>
                <a:cs typeface="+mn-cs"/>
              </a:rPr>
              <a:t>contato@motim.me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48CA941B-DAB5-615B-79AC-ED607BC0C662}"/>
              </a:ext>
            </a:extLst>
          </p:cNvPr>
          <p:cNvSpPr txBox="1"/>
          <p:nvPr/>
        </p:nvSpPr>
        <p:spPr>
          <a:xfrm>
            <a:off x="8672853" y="5352536"/>
            <a:ext cx="265451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Next LT Pro Light" panose="020B0304020202020204" pitchFamily="34" charset="0"/>
                <a:ea typeface="+mn-ea"/>
                <a:cs typeface="+mn-cs"/>
              </a:rPr>
              <a:t>www.motim.me</a:t>
            </a:r>
          </a:p>
        </p:txBody>
      </p:sp>
    </p:spTree>
    <p:extLst>
      <p:ext uri="{BB962C8B-B14F-4D97-AF65-F5344CB8AC3E}">
        <p14:creationId xmlns:p14="http://schemas.microsoft.com/office/powerpoint/2010/main" val="37452806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aixaDeTexto 15">
            <a:extLst>
              <a:ext uri="{FF2B5EF4-FFF2-40B4-BE49-F238E27FC236}">
                <a16:creationId xmlns:a16="http://schemas.microsoft.com/office/drawing/2014/main" id="{835AB5A9-C088-020F-2B4F-EEDFDAD009C3}"/>
              </a:ext>
            </a:extLst>
          </p:cNvPr>
          <p:cNvSpPr txBox="1"/>
          <p:nvPr/>
        </p:nvSpPr>
        <p:spPr>
          <a:xfrm>
            <a:off x="752473" y="2967335"/>
            <a:ext cx="6815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srgbClr val="009490"/>
                </a:solidFill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01</a:t>
            </a:r>
            <a:endParaRPr lang="pt-BR" sz="900" dirty="0">
              <a:solidFill>
                <a:srgbClr val="009490"/>
              </a:solidFill>
            </a:endParaRP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283A3B5A-ADCB-D3D2-6926-94C62ADA3E82}"/>
              </a:ext>
            </a:extLst>
          </p:cNvPr>
          <p:cNvSpPr txBox="1"/>
          <p:nvPr/>
        </p:nvSpPr>
        <p:spPr>
          <a:xfrm>
            <a:off x="752473" y="3938885"/>
            <a:ext cx="6815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srgbClr val="009490"/>
                </a:solidFill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02</a:t>
            </a:r>
            <a:endParaRPr lang="pt-BR" sz="900" dirty="0">
              <a:solidFill>
                <a:srgbClr val="009490"/>
              </a:solidFill>
            </a:endParaRP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658BB73B-404B-68C3-E975-3083264A36EA}"/>
              </a:ext>
            </a:extLst>
          </p:cNvPr>
          <p:cNvSpPr txBox="1"/>
          <p:nvPr/>
        </p:nvSpPr>
        <p:spPr>
          <a:xfrm>
            <a:off x="752473" y="4915526"/>
            <a:ext cx="6815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srgbClr val="009490"/>
                </a:solidFill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03</a:t>
            </a:r>
            <a:endParaRPr lang="pt-BR" sz="900" dirty="0">
              <a:solidFill>
                <a:srgbClr val="009490"/>
              </a:solidFill>
            </a:endParaRP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F0445AE1-E5AD-858F-2135-8C8C60C1A0C7}"/>
              </a:ext>
            </a:extLst>
          </p:cNvPr>
          <p:cNvSpPr txBox="1"/>
          <p:nvPr/>
        </p:nvSpPr>
        <p:spPr>
          <a:xfrm>
            <a:off x="1433987" y="3028890"/>
            <a:ext cx="446489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 Demi" panose="020B0604020202020204" pitchFamily="34" charset="0"/>
              </a:rPr>
              <a:t>Aspectos Destacados y Actualizaciones </a:t>
            </a:r>
            <a:r>
              <a:rPr lang="es-ES" sz="2000" dirty="0">
                <a:latin typeface="Avenir Next LT Pro Demi" panose="020B0604020202020204" pitchFamily="34" charset="0"/>
              </a:rPr>
              <a:t>C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 Demi" panose="020B0604020202020204" pitchFamily="34" charset="0"/>
              </a:rPr>
              <a:t>lave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venir Next LT Pro Demi" panose="020B0604020202020204" pitchFamily="34" charset="0"/>
            </a:endParaRP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A4ABC74B-8ECF-6311-6B06-48A4C49BB202}"/>
              </a:ext>
            </a:extLst>
          </p:cNvPr>
          <p:cNvSpPr txBox="1"/>
          <p:nvPr/>
        </p:nvSpPr>
        <p:spPr>
          <a:xfrm>
            <a:off x="1433987" y="3969662"/>
            <a:ext cx="446489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t-BR" sz="2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venir Next LT Pro Demi" panose="020B0604020202020204" pitchFamily="34" charset="0"/>
              </a:rPr>
              <a:t>Linea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 Demi" panose="020B0604020202020204" pitchFamily="34" charset="0"/>
              </a:rPr>
              <a:t> </a:t>
            </a:r>
            <a:r>
              <a:rPr kumimoji="0" lang="pt-BR" sz="2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venir Next LT Pro Demi" panose="020B0604020202020204" pitchFamily="34" charset="0"/>
              </a:rPr>
              <a:t>del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 Demi" panose="020B0604020202020204" pitchFamily="34" charset="0"/>
              </a:rPr>
              <a:t> </a:t>
            </a:r>
            <a:r>
              <a:rPr lang="pt-BR" sz="2000" dirty="0">
                <a:latin typeface="Avenir Next LT Pro Demi" panose="020B0604020202020204" pitchFamily="34" charset="0"/>
              </a:rPr>
              <a:t>T</a:t>
            </a:r>
            <a:r>
              <a:rPr kumimoji="0" lang="pt-BR" sz="2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venir Next LT Pro Demi" panose="020B0604020202020204" pitchFamily="34" charset="0"/>
              </a:rPr>
              <a:t>iempo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venir Next LT Pro Demi" panose="020B0604020202020204" pitchFamily="34" charset="0"/>
            </a:endParaRP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8C4BA588-C6B8-5EA1-AB25-3D4B88E7CD8E}"/>
              </a:ext>
            </a:extLst>
          </p:cNvPr>
          <p:cNvSpPr txBox="1"/>
          <p:nvPr/>
        </p:nvSpPr>
        <p:spPr>
          <a:xfrm>
            <a:off x="1433987" y="4966899"/>
            <a:ext cx="446489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000" dirty="0">
                <a:latin typeface="Avenir Next LT Pro Demi" panose="020B0604020202020204" pitchFamily="34" charset="0"/>
              </a:rPr>
              <a:t>R</a:t>
            </a:r>
            <a:r>
              <a:rPr kumimoji="0" lang="pt-BR" sz="2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venir Next LT Pro Demi" panose="020B0604020202020204" pitchFamily="34" charset="0"/>
              </a:rPr>
              <a:t>esultados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 Demi" panose="020B0604020202020204" pitchFamily="34" charset="0"/>
              </a:rPr>
              <a:t> de </a:t>
            </a:r>
            <a:r>
              <a:rPr kumimoji="0" lang="pt-BR" sz="2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venir Next LT Pro Demi" panose="020B0604020202020204" pitchFamily="34" charset="0"/>
              </a:rPr>
              <a:t>los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 Demi" panose="020B0604020202020204" pitchFamily="34" charset="0"/>
              </a:rPr>
              <a:t> </a:t>
            </a:r>
            <a:r>
              <a:rPr kumimoji="0" lang="pt-BR" sz="2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venir Next LT Pro Demi" panose="020B0604020202020204" pitchFamily="34" charset="0"/>
              </a:rPr>
              <a:t>KPI’s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venir Next LT Pro Demi" panose="020B0604020202020204" pitchFamily="34" charset="0"/>
            </a:endParaRP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FF742320-4E84-39AB-CAC2-187FBE6CCF59}"/>
              </a:ext>
            </a:extLst>
          </p:cNvPr>
          <p:cNvSpPr txBox="1"/>
          <p:nvPr/>
        </p:nvSpPr>
        <p:spPr>
          <a:xfrm>
            <a:off x="6205060" y="2967335"/>
            <a:ext cx="6815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srgbClr val="009490"/>
                </a:solidFill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04</a:t>
            </a:r>
            <a:endParaRPr lang="pt-BR" sz="900" dirty="0">
              <a:solidFill>
                <a:srgbClr val="009490"/>
              </a:solidFill>
            </a:endParaRP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643924DE-9A1D-10CA-E959-1A81629B71F0}"/>
              </a:ext>
            </a:extLst>
          </p:cNvPr>
          <p:cNvSpPr txBox="1"/>
          <p:nvPr/>
        </p:nvSpPr>
        <p:spPr>
          <a:xfrm>
            <a:off x="6205060" y="3938885"/>
            <a:ext cx="6815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srgbClr val="009490"/>
                </a:solidFill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05</a:t>
            </a:r>
            <a:endParaRPr lang="pt-BR" sz="900" dirty="0">
              <a:solidFill>
                <a:srgbClr val="009490"/>
              </a:solidFill>
            </a:endParaRP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E6E295C8-4015-0F11-46BA-E5346D994E2F}"/>
              </a:ext>
            </a:extLst>
          </p:cNvPr>
          <p:cNvSpPr txBox="1"/>
          <p:nvPr/>
        </p:nvSpPr>
        <p:spPr>
          <a:xfrm>
            <a:off x="6205060" y="4910435"/>
            <a:ext cx="6815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srgbClr val="009490"/>
                </a:solidFill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06</a:t>
            </a:r>
            <a:endParaRPr lang="pt-BR" sz="900" dirty="0">
              <a:solidFill>
                <a:srgbClr val="009490"/>
              </a:solidFill>
            </a:endParaRP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BDC854E2-8BDD-BD9E-C71C-A7CA9C6A6490}"/>
              </a:ext>
            </a:extLst>
          </p:cNvPr>
          <p:cNvSpPr txBox="1"/>
          <p:nvPr/>
        </p:nvSpPr>
        <p:spPr>
          <a:xfrm>
            <a:off x="6886574" y="3028890"/>
            <a:ext cx="446489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t-BR" sz="2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venir Next LT Pro Demi" panose="020B0604020202020204" pitchFamily="34" charset="0"/>
              </a:rPr>
              <a:t>Ingresos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venir Next LT Pro Demi" panose="020B0604020202020204" pitchFamily="34" charset="0"/>
            </a:endParaRPr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D7343CBA-A244-0103-A8AC-09EBE9A23B4C}"/>
              </a:ext>
            </a:extLst>
          </p:cNvPr>
          <p:cNvSpPr txBox="1"/>
          <p:nvPr/>
        </p:nvSpPr>
        <p:spPr>
          <a:xfrm>
            <a:off x="6886574" y="3969662"/>
            <a:ext cx="446489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t-BR" sz="2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venir Next LT Pro Demi" panose="020B0604020202020204" pitchFamily="34" charset="0"/>
              </a:rPr>
              <a:t>Negocios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venir Next LT Pro Demi" panose="020B0604020202020204" pitchFamily="34" charset="0"/>
            </a:endParaRP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2D67CBD8-B9DA-73B7-EA41-BC565642B071}"/>
              </a:ext>
            </a:extLst>
          </p:cNvPr>
          <p:cNvSpPr txBox="1"/>
          <p:nvPr/>
        </p:nvSpPr>
        <p:spPr>
          <a:xfrm>
            <a:off x="6886574" y="4966899"/>
            <a:ext cx="446489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t-BR" sz="2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venir Next LT Pro Demi" panose="020B0604020202020204" pitchFamily="34" charset="0"/>
              </a:rPr>
              <a:t>Actualizaciones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venir Next LT Pro Demi" panose="020B0604020202020204" pitchFamily="34" charset="0"/>
            </a:endParaRPr>
          </a:p>
        </p:txBody>
      </p:sp>
      <p:sp>
        <p:nvSpPr>
          <p:cNvPr id="31" name="Título 30">
            <a:extLst>
              <a:ext uri="{FF2B5EF4-FFF2-40B4-BE49-F238E27FC236}">
                <a16:creationId xmlns:a16="http://schemas.microsoft.com/office/drawing/2014/main" id="{E826B646-D7F5-078B-CF3C-E4219B2C93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z="4800" b="0" i="0" u="none" strike="noStrike" kern="1200" cap="none" spc="0" normalizeH="0" baseline="0" noProof="0" dirty="0">
                <a:ln>
                  <a:noFill/>
                </a:ln>
                <a:solidFill>
                  <a:srgbClr val="009490"/>
                </a:solidFill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Cronograma</a:t>
            </a:r>
            <a:endParaRPr lang="pt-BR" dirty="0"/>
          </a:p>
        </p:txBody>
      </p:sp>
      <p:sp>
        <p:nvSpPr>
          <p:cNvPr id="32" name="Espaço Reservado para Texto 31">
            <a:extLst>
              <a:ext uri="{FF2B5EF4-FFF2-40B4-BE49-F238E27FC236}">
                <a16:creationId xmlns:a16="http://schemas.microsoft.com/office/drawing/2014/main" id="{15C6DBD0-F596-1A4F-939C-74D5D74506E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0" lang="pt-BR" sz="2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venir Next LT Pro Light" panose="020B0304020202020204" pitchFamily="34" charset="0"/>
                <a:ea typeface="+mn-ea"/>
                <a:cs typeface="+mn-cs"/>
              </a:rPr>
              <a:t>Qué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 Light" panose="020B0304020202020204" pitchFamily="34" charset="0"/>
                <a:ea typeface="+mn-ea"/>
                <a:cs typeface="+mn-cs"/>
              </a:rPr>
              <a:t> cubre este informe</a:t>
            </a:r>
          </a:p>
        </p:txBody>
      </p:sp>
    </p:spTree>
    <p:extLst>
      <p:ext uri="{BB962C8B-B14F-4D97-AF65-F5344CB8AC3E}">
        <p14:creationId xmlns:p14="http://schemas.microsoft.com/office/powerpoint/2010/main" val="8799262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Mulher trabalhando no laptop">
            <a:extLst>
              <a:ext uri="{FF2B5EF4-FFF2-40B4-BE49-F238E27FC236}">
                <a16:creationId xmlns:a16="http://schemas.microsoft.com/office/drawing/2014/main" id="{A149CBB2-2629-3C64-19EE-2EF106A9025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18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48" r="20393"/>
          <a:stretch/>
        </p:blipFill>
        <p:spPr>
          <a:xfrm flipH="1"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FC09A6EC-E03C-9C88-1269-D0563DE563B2}"/>
              </a:ext>
            </a:extLst>
          </p:cNvPr>
          <p:cNvSpPr txBox="1"/>
          <p:nvPr/>
        </p:nvSpPr>
        <p:spPr>
          <a:xfrm>
            <a:off x="6545758" y="765813"/>
            <a:ext cx="55257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009490"/>
                </a:solidFill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Registramos un crecimiento del 38%.</a:t>
            </a:r>
            <a:endParaRPr lang="pt-BR" sz="800" dirty="0">
              <a:solidFill>
                <a:srgbClr val="009490"/>
              </a:solidFill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8EB51723-2AAB-BCF3-BCED-BB70B0402093}"/>
              </a:ext>
            </a:extLst>
          </p:cNvPr>
          <p:cNvSpPr txBox="1"/>
          <p:nvPr/>
        </p:nvSpPr>
        <p:spPr>
          <a:xfrm>
            <a:off x="6545759" y="1225596"/>
            <a:ext cx="507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kumimoji="0" lang="es-E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 Light" panose="020B0304020202020204" pitchFamily="34" charset="0"/>
                <a:ea typeface="+mn-ea"/>
                <a:cs typeface="+mn-cs"/>
              </a:rPr>
              <a:t>El aumento en el resultado final de la empresa entre 2029 y 2030, en gran parte debido al aumento de las ventas de productos.</a:t>
            </a:r>
            <a:endParaRPr kumimoji="0" lang="pt-BR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venir Next LT Pro Light" panose="020B0304020202020204" pitchFamily="34" charset="0"/>
              <a:ea typeface="+mn-ea"/>
              <a:cs typeface="+mn-cs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FB5714E1-9024-B33E-C9AF-E0F3A5628E9E}"/>
              </a:ext>
            </a:extLst>
          </p:cNvPr>
          <p:cNvSpPr txBox="1"/>
          <p:nvPr/>
        </p:nvSpPr>
        <p:spPr>
          <a:xfrm>
            <a:off x="6545759" y="2648217"/>
            <a:ext cx="5184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009490"/>
                </a:solidFill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Nuestro equipo creció un 15%.</a:t>
            </a:r>
            <a:endParaRPr kumimoji="0" lang="pt-BR" sz="2400" b="0" i="0" u="none" strike="noStrike" kern="1200" cap="none" spc="0" normalizeH="0" baseline="0" noProof="0" dirty="0">
              <a:ln>
                <a:noFill/>
              </a:ln>
              <a:solidFill>
                <a:srgbClr val="009490"/>
              </a:solidFill>
              <a:effectLst/>
              <a:uLnTx/>
              <a:uFillTx/>
              <a:latin typeface="Avenir Next LT Pro Demi" panose="020B0604020202020204" pitchFamily="34" charset="0"/>
              <a:ea typeface="+mn-ea"/>
              <a:cs typeface="+mn-cs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32498BA9-1E18-5734-3CF3-5C948F771F29}"/>
              </a:ext>
            </a:extLst>
          </p:cNvPr>
          <p:cNvSpPr txBox="1"/>
          <p:nvPr/>
        </p:nvSpPr>
        <p:spPr>
          <a:xfrm>
            <a:off x="6545759" y="3109882"/>
            <a:ext cx="507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kumimoji="0" lang="es-E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 Light" panose="020B0304020202020204" pitchFamily="34" charset="0"/>
                <a:ea typeface="+mn-ea"/>
                <a:cs typeface="+mn-cs"/>
              </a:rPr>
              <a:t>El desarrollo de nuevas áreas de negocio y la implementación del equipo de tecnología nos hizo llegar a 1.853 empleados.</a:t>
            </a:r>
            <a:endParaRPr kumimoji="0" lang="pt-BR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venir Next LT Pro Light" panose="020B0304020202020204" pitchFamily="34" charset="0"/>
              <a:ea typeface="+mn-ea"/>
              <a:cs typeface="+mn-cs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3AD181A2-800C-A682-9950-59E1FBAFDD67}"/>
              </a:ext>
            </a:extLst>
          </p:cNvPr>
          <p:cNvSpPr txBox="1"/>
          <p:nvPr/>
        </p:nvSpPr>
        <p:spPr>
          <a:xfrm>
            <a:off x="6545759" y="4532503"/>
            <a:ext cx="5184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400" dirty="0">
                <a:solidFill>
                  <a:srgbClr val="009490"/>
                </a:solidFill>
                <a:latin typeface="Avenir Next LT Pro Demi" panose="020B0604020202020204" pitchFamily="34" charset="0"/>
              </a:rPr>
              <a:t>40 % de nuestro crecimiento en 2030 provino de adquisiciones.</a:t>
            </a:r>
            <a:endParaRPr kumimoji="0" lang="pt-BR" sz="2400" b="0" i="0" u="none" strike="noStrike" kern="1200" cap="none" spc="0" normalizeH="0" baseline="0" noProof="0" dirty="0">
              <a:ln>
                <a:noFill/>
              </a:ln>
              <a:solidFill>
                <a:srgbClr val="009490"/>
              </a:solidFill>
              <a:effectLst/>
              <a:uLnTx/>
              <a:uFillTx/>
              <a:latin typeface="Avenir Next LT Pro Demi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EA0BB78B-5CF4-2189-EF74-99DB0A8C9123}"/>
              </a:ext>
            </a:extLst>
          </p:cNvPr>
          <p:cNvSpPr txBox="1"/>
          <p:nvPr/>
        </p:nvSpPr>
        <p:spPr>
          <a:xfrm>
            <a:off x="6545759" y="5322985"/>
            <a:ext cx="507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kumimoji="0" lang="es-E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 Light" panose="020B0304020202020204" pitchFamily="34" charset="0"/>
                <a:ea typeface="+mn-ea"/>
                <a:cs typeface="+mn-cs"/>
              </a:rPr>
              <a:t>Las adquisiciones de pequeñas empresas realizadas por </a:t>
            </a:r>
            <a:r>
              <a:rPr kumimoji="0" lang="es-ES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venir Next LT Pro Light" panose="020B0304020202020204" pitchFamily="34" charset="0"/>
                <a:ea typeface="+mn-ea"/>
                <a:cs typeface="+mn-cs"/>
              </a:rPr>
              <a:t>Motim</a:t>
            </a:r>
            <a:r>
              <a:rPr kumimoji="0" lang="es-E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 Light" panose="020B0304020202020204" pitchFamily="34" charset="0"/>
                <a:ea typeface="+mn-ea"/>
                <a:cs typeface="+mn-cs"/>
              </a:rPr>
              <a:t> fueron responsables de casi la mitad del valor del crecimiento.</a:t>
            </a:r>
            <a:endParaRPr kumimoji="0" lang="pt-BR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venir Next LT Pro Light" panose="020B0304020202020204" pitchFamily="34" charset="0"/>
              <a:ea typeface="+mn-ea"/>
              <a:cs typeface="+mn-cs"/>
            </a:endParaRP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6E7B475C-7495-A468-1FC9-F7C3964376F3}"/>
              </a:ext>
            </a:extLst>
          </p:cNvPr>
          <p:cNvSpPr txBox="1"/>
          <p:nvPr/>
        </p:nvSpPr>
        <p:spPr>
          <a:xfrm>
            <a:off x="724073" y="2890391"/>
            <a:ext cx="464785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Aspectos Destacados y Actualizaciones </a:t>
            </a:r>
            <a:r>
              <a:rPr lang="es-ES" sz="3200" dirty="0">
                <a:solidFill>
                  <a:prstClr val="white"/>
                </a:solidFill>
                <a:latin typeface="Avenir Next LT Pro Demi" panose="020B0604020202020204" pitchFamily="34" charset="0"/>
              </a:rPr>
              <a:t>C</a:t>
            </a:r>
            <a:r>
              <a:rPr kumimoji="0" lang="es-E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lave</a:t>
            </a:r>
            <a:endParaRPr kumimoji="0" lang="pt-BR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Light" panose="020B03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04763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uas mulheres trabalhando">
            <a:extLst>
              <a:ext uri="{FF2B5EF4-FFF2-40B4-BE49-F238E27FC236}">
                <a16:creationId xmlns:a16="http://schemas.microsoft.com/office/drawing/2014/main" id="{2645E1F1-F888-013F-89FE-046988F392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86" r="39233"/>
          <a:stretch/>
        </p:blipFill>
        <p:spPr>
          <a:xfrm>
            <a:off x="7884160" y="0"/>
            <a:ext cx="4307840" cy="6858000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0EC909B9-77F8-B74C-039B-4DF088CBE7FB}"/>
              </a:ext>
            </a:extLst>
          </p:cNvPr>
          <p:cNvSpPr txBox="1"/>
          <p:nvPr/>
        </p:nvSpPr>
        <p:spPr>
          <a:xfrm>
            <a:off x="1336889" y="1264767"/>
            <a:ext cx="546732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Next LT Pro Light" panose="020B0304020202020204" pitchFamily="34" charset="0"/>
                <a:ea typeface="+mn-ea"/>
                <a:cs typeface="+mn-cs"/>
              </a:rPr>
              <a:t>Aspectos Destacados y </a:t>
            </a:r>
            <a:r>
              <a:rPr lang="es-ES" sz="2000" dirty="0">
                <a:solidFill>
                  <a:schemeClr val="bg1"/>
                </a:solidFill>
                <a:latin typeface="Avenir Next LT Pro Light" panose="020B0304020202020204" pitchFamily="34" charset="0"/>
              </a:rPr>
              <a:t>A</a:t>
            </a:r>
            <a:r>
              <a:rPr kumimoji="0" lang="es-ES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Next LT Pro Light" panose="020B0304020202020204" pitchFamily="34" charset="0"/>
                <a:ea typeface="+mn-ea"/>
                <a:cs typeface="+mn-cs"/>
              </a:rPr>
              <a:t>ctualizaciones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Next LT Pro Light" panose="020B0304020202020204" pitchFamily="34" charset="0"/>
                <a:ea typeface="+mn-ea"/>
                <a:cs typeface="+mn-cs"/>
              </a:rPr>
              <a:t> Clave</a:t>
            </a:r>
          </a:p>
        </p:txBody>
      </p:sp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8E6444BF-5313-8DFD-3FB8-F40ECA1C227E}"/>
              </a:ext>
            </a:extLst>
          </p:cNvPr>
          <p:cNvCxnSpPr>
            <a:cxnSpLocks/>
          </p:cNvCxnSpPr>
          <p:nvPr/>
        </p:nvCxnSpPr>
        <p:spPr>
          <a:xfrm>
            <a:off x="589280" y="1981731"/>
            <a:ext cx="68072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to 7">
            <a:extLst>
              <a:ext uri="{FF2B5EF4-FFF2-40B4-BE49-F238E27FC236}">
                <a16:creationId xmlns:a16="http://schemas.microsoft.com/office/drawing/2014/main" id="{D6486E16-2EBE-0B46-F546-70260EF86DD0}"/>
              </a:ext>
            </a:extLst>
          </p:cNvPr>
          <p:cNvCxnSpPr>
            <a:cxnSpLocks/>
          </p:cNvCxnSpPr>
          <p:nvPr/>
        </p:nvCxnSpPr>
        <p:spPr>
          <a:xfrm>
            <a:off x="589280" y="4663971"/>
            <a:ext cx="68072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aixaDeTexto 8">
            <a:extLst>
              <a:ext uri="{FF2B5EF4-FFF2-40B4-BE49-F238E27FC236}">
                <a16:creationId xmlns:a16="http://schemas.microsoft.com/office/drawing/2014/main" id="{64195D58-8733-3968-98D4-DFFD34DE4B18}"/>
              </a:ext>
            </a:extLst>
          </p:cNvPr>
          <p:cNvSpPr txBox="1"/>
          <p:nvPr/>
        </p:nvSpPr>
        <p:spPr>
          <a:xfrm>
            <a:off x="589280" y="4977680"/>
            <a:ext cx="6807200" cy="877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kumimoji="0" lang="es-ES" sz="1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Next LT Pro Light" panose="020B0304020202020204" pitchFamily="34" charset="0"/>
                <a:ea typeface="+mn-ea"/>
                <a:cs typeface="+mn-cs"/>
              </a:rPr>
              <a:t>Esta estrategia resultó ser ganadora, permitiendo mejoras operativas en el negocio, que generan más ventas y menores costos.</a:t>
            </a:r>
            <a:endParaRPr kumimoji="0" lang="pt-BR" sz="17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venir Next LT Pro Light" panose="020B0304020202020204" pitchFamily="34" charset="0"/>
              <a:ea typeface="+mn-ea"/>
              <a:cs typeface="+mn-cs"/>
            </a:endParaRPr>
          </a:p>
        </p:txBody>
      </p:sp>
      <p:graphicFrame>
        <p:nvGraphicFramePr>
          <p:cNvPr id="12" name="Gráfico 11">
            <a:extLst>
              <a:ext uri="{FF2B5EF4-FFF2-40B4-BE49-F238E27FC236}">
                <a16:creationId xmlns:a16="http://schemas.microsoft.com/office/drawing/2014/main" id="{EC560EE4-AE76-16CF-FE00-DA387BF0670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89809044"/>
              </p:ext>
            </p:extLst>
          </p:nvPr>
        </p:nvGraphicFramePr>
        <p:xfrm>
          <a:off x="4856240" y="2239251"/>
          <a:ext cx="2411777" cy="21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CaixaDeTexto 12">
            <a:extLst>
              <a:ext uri="{FF2B5EF4-FFF2-40B4-BE49-F238E27FC236}">
                <a16:creationId xmlns:a16="http://schemas.microsoft.com/office/drawing/2014/main" id="{FB9039F7-ECB0-0B84-E51F-7E8B4519E474}"/>
              </a:ext>
            </a:extLst>
          </p:cNvPr>
          <p:cNvSpPr txBox="1"/>
          <p:nvPr/>
        </p:nvSpPr>
        <p:spPr>
          <a:xfrm>
            <a:off x="5474255" y="3030464"/>
            <a:ext cx="11757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pt-BR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Next LT Pro Demi" panose="020B0604020202020204" pitchFamily="34" charset="0"/>
              </a:rPr>
              <a:t>40%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6F035E6D-CDBA-063B-B95F-81889923FAD7}"/>
              </a:ext>
            </a:extLst>
          </p:cNvPr>
          <p:cNvSpPr txBox="1"/>
          <p:nvPr/>
        </p:nvSpPr>
        <p:spPr>
          <a:xfrm>
            <a:off x="660047" y="2722687"/>
            <a:ext cx="430982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009490"/>
                </a:solidFill>
                <a:effectLst/>
                <a:uLnTx/>
                <a:uFillTx/>
                <a:latin typeface="Avenir Next LT Pro Demi" panose="020B0604020202020204" pitchFamily="34" charset="0"/>
              </a:rPr>
              <a:t>Resultado de la adquisición de startups y pequeñas empresas sobre el total</a:t>
            </a:r>
            <a:endParaRPr kumimoji="0" lang="pt-BR" sz="2400" b="0" i="0" u="none" strike="noStrike" kern="1200" cap="none" spc="0" normalizeH="0" baseline="0" noProof="0" dirty="0">
              <a:ln>
                <a:noFill/>
              </a:ln>
              <a:solidFill>
                <a:srgbClr val="009490"/>
              </a:solidFill>
              <a:effectLst/>
              <a:uLnTx/>
              <a:uFillTx/>
              <a:latin typeface="Avenir Next LT Pro Demi" panose="020B0604020202020204" pitchFamily="34" charset="0"/>
            </a:endParaRPr>
          </a:p>
        </p:txBody>
      </p:sp>
      <p:pic>
        <p:nvPicPr>
          <p:cNvPr id="16" name="Imagem 15" descr="Ícone&#10;&#10;Descrição gerada automaticamente">
            <a:extLst>
              <a:ext uri="{FF2B5EF4-FFF2-40B4-BE49-F238E27FC236}">
                <a16:creationId xmlns:a16="http://schemas.microsoft.com/office/drawing/2014/main" id="{1F39FD85-09EF-E587-66EF-8597E0574D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8478" y="405227"/>
            <a:ext cx="481581" cy="481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6827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DE815EA0-AE83-FD35-4E71-CDE0CDCF4B58}"/>
              </a:ext>
            </a:extLst>
          </p:cNvPr>
          <p:cNvSpPr/>
          <p:nvPr/>
        </p:nvSpPr>
        <p:spPr>
          <a:xfrm>
            <a:off x="0" y="0"/>
            <a:ext cx="12192000" cy="21234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F68AF61B-CF7A-BD85-467B-9BD86B647F22}"/>
              </a:ext>
            </a:extLst>
          </p:cNvPr>
          <p:cNvSpPr txBox="1"/>
          <p:nvPr/>
        </p:nvSpPr>
        <p:spPr>
          <a:xfrm>
            <a:off x="1078656" y="796470"/>
            <a:ext cx="891878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t-BR" sz="4800" b="0" i="0" u="none" strike="noStrike" kern="1200" cap="none" spc="0" normalizeH="0" baseline="0" noProof="0" dirty="0" err="1">
                <a:ln>
                  <a:noFill/>
                </a:ln>
                <a:solidFill>
                  <a:srgbClr val="009490"/>
                </a:solidFill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Linea</a:t>
            </a:r>
            <a:r>
              <a:rPr kumimoji="0" lang="pt-BR" sz="4800" b="0" i="0" u="none" strike="noStrike" kern="1200" cap="none" spc="0" normalizeH="0" baseline="0" noProof="0" dirty="0">
                <a:ln>
                  <a:noFill/>
                </a:ln>
                <a:solidFill>
                  <a:srgbClr val="009490"/>
                </a:solidFill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 </a:t>
            </a:r>
            <a:r>
              <a:rPr kumimoji="0" lang="pt-BR" sz="4800" b="0" i="0" u="none" strike="noStrike" kern="1200" cap="none" spc="0" normalizeH="0" baseline="0" noProof="0" dirty="0" err="1">
                <a:ln>
                  <a:noFill/>
                </a:ln>
                <a:solidFill>
                  <a:srgbClr val="009490"/>
                </a:solidFill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del</a:t>
            </a:r>
            <a:r>
              <a:rPr kumimoji="0" lang="pt-BR" sz="4800" b="0" i="0" u="none" strike="noStrike" kern="1200" cap="none" spc="0" normalizeH="0" baseline="0" noProof="0" dirty="0">
                <a:ln>
                  <a:noFill/>
                </a:ln>
                <a:solidFill>
                  <a:srgbClr val="009490"/>
                </a:solidFill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 </a:t>
            </a:r>
            <a:r>
              <a:rPr kumimoji="0" lang="pt-BR" sz="4800" b="0" i="0" u="none" strike="noStrike" kern="1200" cap="none" spc="0" normalizeH="0" baseline="0" noProof="0" dirty="0" err="1">
                <a:ln>
                  <a:noFill/>
                </a:ln>
                <a:solidFill>
                  <a:srgbClr val="009490"/>
                </a:solidFill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tiempo</a:t>
            </a:r>
            <a:endParaRPr lang="pt-BR" sz="1400" dirty="0">
              <a:solidFill>
                <a:srgbClr val="009490"/>
              </a:solidFill>
            </a:endParaRPr>
          </a:p>
        </p:txBody>
      </p:sp>
      <p:grpSp>
        <p:nvGrpSpPr>
          <p:cNvPr id="21" name="Agrupar 20">
            <a:extLst>
              <a:ext uri="{FF2B5EF4-FFF2-40B4-BE49-F238E27FC236}">
                <a16:creationId xmlns:a16="http://schemas.microsoft.com/office/drawing/2014/main" id="{5313CD19-0AF7-9B20-8038-F60B2F6E88A7}"/>
              </a:ext>
            </a:extLst>
          </p:cNvPr>
          <p:cNvGrpSpPr/>
          <p:nvPr/>
        </p:nvGrpSpPr>
        <p:grpSpPr>
          <a:xfrm>
            <a:off x="891228" y="2577020"/>
            <a:ext cx="10748042" cy="3685239"/>
            <a:chOff x="891228" y="2658300"/>
            <a:chExt cx="10748042" cy="3685239"/>
          </a:xfrm>
        </p:grpSpPr>
        <p:cxnSp>
          <p:nvCxnSpPr>
            <p:cNvPr id="5" name="Conector reto 4">
              <a:extLst>
                <a:ext uri="{FF2B5EF4-FFF2-40B4-BE49-F238E27FC236}">
                  <a16:creationId xmlns:a16="http://schemas.microsoft.com/office/drawing/2014/main" id="{E75B95FF-FE82-9DF6-3F80-8A592F0F4E33}"/>
                </a:ext>
              </a:extLst>
            </p:cNvPr>
            <p:cNvCxnSpPr>
              <a:cxnSpLocks/>
            </p:cNvCxnSpPr>
            <p:nvPr/>
          </p:nvCxnSpPr>
          <p:spPr>
            <a:xfrm>
              <a:off x="990600" y="4500919"/>
              <a:ext cx="10210800" cy="0"/>
            </a:xfrm>
            <a:prstGeom prst="line">
              <a:avLst/>
            </a:prstGeom>
            <a:ln w="38100">
              <a:solidFill>
                <a:srgbClr val="009490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CaixaDeTexto 5">
              <a:extLst>
                <a:ext uri="{FF2B5EF4-FFF2-40B4-BE49-F238E27FC236}">
                  <a16:creationId xmlns:a16="http://schemas.microsoft.com/office/drawing/2014/main" id="{8AB3E529-766A-A956-45F4-4F0B21E75E9C}"/>
                </a:ext>
              </a:extLst>
            </p:cNvPr>
            <p:cNvSpPr txBox="1"/>
            <p:nvPr/>
          </p:nvSpPr>
          <p:spPr>
            <a:xfrm>
              <a:off x="2494072" y="2658300"/>
              <a:ext cx="68151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pt-BR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9490"/>
                  </a:solidFill>
                  <a:effectLst/>
                  <a:uLnTx/>
                  <a:uFillTx/>
                  <a:latin typeface="Avenir Next LT Pro Demi" panose="020B0604020202020204" pitchFamily="34" charset="0"/>
                  <a:ea typeface="+mn-ea"/>
                  <a:cs typeface="+mn-cs"/>
                </a:rPr>
                <a:t>T2</a:t>
              </a:r>
              <a:endParaRPr lang="pt-BR" sz="900" dirty="0">
                <a:solidFill>
                  <a:srgbClr val="009490"/>
                </a:solidFill>
              </a:endParaRPr>
            </a:p>
          </p:txBody>
        </p:sp>
        <p:sp>
          <p:nvSpPr>
            <p:cNvPr id="7" name="CaixaDeTexto 6">
              <a:extLst>
                <a:ext uri="{FF2B5EF4-FFF2-40B4-BE49-F238E27FC236}">
                  <a16:creationId xmlns:a16="http://schemas.microsoft.com/office/drawing/2014/main" id="{78909643-4AE3-4A8D-CCF8-C63E1680E931}"/>
                </a:ext>
              </a:extLst>
            </p:cNvPr>
            <p:cNvSpPr txBox="1"/>
            <p:nvPr/>
          </p:nvSpPr>
          <p:spPr>
            <a:xfrm>
              <a:off x="2494072" y="3136612"/>
              <a:ext cx="216190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s-ES" sz="1600" dirty="0">
                  <a:solidFill>
                    <a:srgbClr val="009490"/>
                  </a:solidFill>
                  <a:latin typeface="Avenir Next LT Pro Demi" panose="020B0604020202020204" pitchFamily="34" charset="0"/>
                </a:rPr>
                <a:t>OPI en la Bolsa de Valores</a:t>
              </a:r>
            </a:p>
          </p:txBody>
        </p:sp>
        <p:sp>
          <p:nvSpPr>
            <p:cNvPr id="8" name="CaixaDeTexto 7">
              <a:extLst>
                <a:ext uri="{FF2B5EF4-FFF2-40B4-BE49-F238E27FC236}">
                  <a16:creationId xmlns:a16="http://schemas.microsoft.com/office/drawing/2014/main" id="{722EBBD2-C699-BE04-3120-72CE22F3EFB0}"/>
                </a:ext>
              </a:extLst>
            </p:cNvPr>
            <p:cNvSpPr txBox="1"/>
            <p:nvPr/>
          </p:nvSpPr>
          <p:spPr>
            <a:xfrm>
              <a:off x="2494073" y="3732964"/>
              <a:ext cx="261910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s-E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venir Next LT Pro Light" panose="020B0304020202020204" pitchFamily="34" charset="0"/>
                  <a:ea typeface="+mn-ea"/>
                  <a:cs typeface="+mn-cs"/>
                </a:rPr>
                <a:t>R$ 2 mil millones recaudados en la apertura</a:t>
              </a:r>
            </a:p>
          </p:txBody>
        </p:sp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6F085C7A-372C-5474-FE5C-C75516DDB37A}"/>
                </a:ext>
              </a:extLst>
            </p:cNvPr>
            <p:cNvSpPr txBox="1"/>
            <p:nvPr/>
          </p:nvSpPr>
          <p:spPr>
            <a:xfrm>
              <a:off x="6492242" y="2660772"/>
              <a:ext cx="68151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pt-BR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9490"/>
                  </a:solidFill>
                  <a:effectLst/>
                  <a:uLnTx/>
                  <a:uFillTx/>
                  <a:latin typeface="Avenir Next LT Pro Demi" panose="020B0604020202020204" pitchFamily="34" charset="0"/>
                  <a:ea typeface="+mn-ea"/>
                  <a:cs typeface="+mn-cs"/>
                </a:rPr>
                <a:t>T4</a:t>
              </a:r>
              <a:endParaRPr lang="pt-BR" sz="900" dirty="0">
                <a:solidFill>
                  <a:srgbClr val="009490"/>
                </a:solidFill>
              </a:endParaRPr>
            </a:p>
          </p:txBody>
        </p:sp>
        <p:sp>
          <p:nvSpPr>
            <p:cNvPr id="10" name="CaixaDeTexto 9">
              <a:extLst>
                <a:ext uri="{FF2B5EF4-FFF2-40B4-BE49-F238E27FC236}">
                  <a16:creationId xmlns:a16="http://schemas.microsoft.com/office/drawing/2014/main" id="{58587D77-C9ED-EF98-BF5E-C52F0839A85B}"/>
                </a:ext>
              </a:extLst>
            </p:cNvPr>
            <p:cNvSpPr txBox="1"/>
            <p:nvPr/>
          </p:nvSpPr>
          <p:spPr>
            <a:xfrm>
              <a:off x="6492241" y="3136549"/>
              <a:ext cx="293863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s-ES" sz="1600" dirty="0">
                  <a:solidFill>
                    <a:srgbClr val="009490"/>
                  </a:solidFill>
                  <a:latin typeface="Avenir Next LT Pro Demi" panose="020B0604020202020204" pitchFamily="34" charset="0"/>
                </a:rPr>
                <a:t>Asociación con Google para la formación profesional</a:t>
              </a:r>
            </a:p>
          </p:txBody>
        </p:sp>
        <p:sp>
          <p:nvSpPr>
            <p:cNvPr id="11" name="CaixaDeTexto 10">
              <a:extLst>
                <a:ext uri="{FF2B5EF4-FFF2-40B4-BE49-F238E27FC236}">
                  <a16:creationId xmlns:a16="http://schemas.microsoft.com/office/drawing/2014/main" id="{E7FD4E2C-75AA-A3EA-21E0-994098313F25}"/>
                </a:ext>
              </a:extLst>
            </p:cNvPr>
            <p:cNvSpPr txBox="1"/>
            <p:nvPr/>
          </p:nvSpPr>
          <p:spPr>
            <a:xfrm>
              <a:off x="6492242" y="3735436"/>
              <a:ext cx="320568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s-E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venir Next LT Pro Light" panose="020B0304020202020204" pitchFamily="34" charset="0"/>
                  <a:ea typeface="+mn-ea"/>
                  <a:cs typeface="+mn-cs"/>
                </a:rPr>
                <a:t>Distribución patrocinada del proyecto en todas las plataformas de Google</a:t>
              </a:r>
            </a:p>
          </p:txBody>
        </p:sp>
        <p:sp>
          <p:nvSpPr>
            <p:cNvPr id="12" name="CaixaDeTexto 11">
              <a:extLst>
                <a:ext uri="{FF2B5EF4-FFF2-40B4-BE49-F238E27FC236}">
                  <a16:creationId xmlns:a16="http://schemas.microsoft.com/office/drawing/2014/main" id="{5B8EE370-3438-6623-3104-70118EB60EC5}"/>
                </a:ext>
              </a:extLst>
            </p:cNvPr>
            <p:cNvSpPr txBox="1"/>
            <p:nvPr/>
          </p:nvSpPr>
          <p:spPr>
            <a:xfrm>
              <a:off x="891228" y="4743183"/>
              <a:ext cx="68151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pt-BR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9490"/>
                  </a:solidFill>
                  <a:effectLst/>
                  <a:uLnTx/>
                  <a:uFillTx/>
                  <a:latin typeface="Avenir Next LT Pro Demi" panose="020B0604020202020204" pitchFamily="34" charset="0"/>
                  <a:ea typeface="+mn-ea"/>
                  <a:cs typeface="+mn-cs"/>
                </a:rPr>
                <a:t>T1</a:t>
              </a:r>
              <a:endParaRPr lang="pt-BR" sz="900" dirty="0">
                <a:solidFill>
                  <a:srgbClr val="009490"/>
                </a:solidFill>
              </a:endParaRPr>
            </a:p>
          </p:txBody>
        </p:sp>
        <p:sp>
          <p:nvSpPr>
            <p:cNvPr id="13" name="CaixaDeTexto 12">
              <a:extLst>
                <a:ext uri="{FF2B5EF4-FFF2-40B4-BE49-F238E27FC236}">
                  <a16:creationId xmlns:a16="http://schemas.microsoft.com/office/drawing/2014/main" id="{3379C3DF-5DAE-98D4-E3F4-6DA657177A47}"/>
                </a:ext>
              </a:extLst>
            </p:cNvPr>
            <p:cNvSpPr txBox="1"/>
            <p:nvPr/>
          </p:nvSpPr>
          <p:spPr>
            <a:xfrm>
              <a:off x="891228" y="5221495"/>
              <a:ext cx="2284358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s-ES" sz="1600" dirty="0">
                  <a:solidFill>
                    <a:srgbClr val="009490"/>
                  </a:solidFill>
                  <a:latin typeface="Avenir Next LT Pro Demi" panose="020B0604020202020204" pitchFamily="34" charset="0"/>
                </a:rPr>
                <a:t>Apertura de oficina en Nueva York</a:t>
              </a:r>
            </a:p>
          </p:txBody>
        </p:sp>
        <p:sp>
          <p:nvSpPr>
            <p:cNvPr id="14" name="CaixaDeTexto 13">
              <a:extLst>
                <a:ext uri="{FF2B5EF4-FFF2-40B4-BE49-F238E27FC236}">
                  <a16:creationId xmlns:a16="http://schemas.microsoft.com/office/drawing/2014/main" id="{42E63996-14E0-BD6C-D251-910E0C22A7B3}"/>
                </a:ext>
              </a:extLst>
            </p:cNvPr>
            <p:cNvSpPr txBox="1"/>
            <p:nvPr/>
          </p:nvSpPr>
          <p:spPr>
            <a:xfrm>
              <a:off x="891229" y="5817847"/>
              <a:ext cx="272573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BR" sz="1400" dirty="0">
                  <a:latin typeface="Avenir Next LT Pro Light" panose="020B0304020202020204" pitchFamily="34" charset="0"/>
                </a:rPr>
                <a:t>I</a:t>
              </a:r>
              <a:r>
                <a:rPr kumimoji="0" lang="pt-BR" sz="1400" b="0" i="0" u="none" strike="noStrike" kern="1200" cap="none" spc="0" normalizeH="0" baseline="0" noProof="0" dirty="0" err="1">
                  <a:ln>
                    <a:noFill/>
                  </a:ln>
                  <a:effectLst/>
                  <a:uLnTx/>
                  <a:uFillTx/>
                  <a:latin typeface="Avenir Next LT Pro Light" panose="020B0304020202020204" pitchFamily="34" charset="0"/>
                  <a:ea typeface="+mn-ea"/>
                  <a:cs typeface="+mn-cs"/>
                </a:rPr>
                <a:t>nternacionalización</a:t>
              </a:r>
              <a:r>
                <a:rPr kumimoji="0" lang="pt-BR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venir Next LT Pro Light" panose="020B0304020202020204" pitchFamily="34" charset="0"/>
                  <a:ea typeface="+mn-ea"/>
                  <a:cs typeface="+mn-cs"/>
                </a:rPr>
                <a:t> de </a:t>
              </a:r>
              <a:r>
                <a:rPr kumimoji="0" lang="pt-BR" sz="1400" b="0" i="0" u="none" strike="noStrike" kern="1200" cap="none" spc="0" normalizeH="0" baseline="0" noProof="0" dirty="0" err="1">
                  <a:ln>
                    <a:noFill/>
                  </a:ln>
                  <a:effectLst/>
                  <a:uLnTx/>
                  <a:uFillTx/>
                  <a:latin typeface="Avenir Next LT Pro Light" panose="020B0304020202020204" pitchFamily="34" charset="0"/>
                  <a:ea typeface="+mn-ea"/>
                  <a:cs typeface="+mn-cs"/>
                </a:rPr>
                <a:t>la</a:t>
              </a:r>
              <a:r>
                <a:rPr kumimoji="0" lang="pt-BR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venir Next LT Pro Light" panose="020B0304020202020204" pitchFamily="34" charset="0"/>
                  <a:ea typeface="+mn-ea"/>
                  <a:cs typeface="+mn-cs"/>
                </a:rPr>
                <a:t> empresa</a:t>
              </a:r>
            </a:p>
          </p:txBody>
        </p:sp>
        <p:sp>
          <p:nvSpPr>
            <p:cNvPr id="15" name="CaixaDeTexto 14">
              <a:extLst>
                <a:ext uri="{FF2B5EF4-FFF2-40B4-BE49-F238E27FC236}">
                  <a16:creationId xmlns:a16="http://schemas.microsoft.com/office/drawing/2014/main" id="{9B3569D9-C3F7-EB30-7D1A-8339DF7236F6}"/>
                </a:ext>
              </a:extLst>
            </p:cNvPr>
            <p:cNvSpPr txBox="1"/>
            <p:nvPr/>
          </p:nvSpPr>
          <p:spPr>
            <a:xfrm>
              <a:off x="4889398" y="4745655"/>
              <a:ext cx="68151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pt-BR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9490"/>
                  </a:solidFill>
                  <a:effectLst/>
                  <a:uLnTx/>
                  <a:uFillTx/>
                  <a:latin typeface="Avenir Next LT Pro Demi" panose="020B0604020202020204" pitchFamily="34" charset="0"/>
                  <a:ea typeface="+mn-ea"/>
                  <a:cs typeface="+mn-cs"/>
                </a:rPr>
                <a:t>T3</a:t>
              </a:r>
              <a:endParaRPr lang="pt-BR" sz="900" dirty="0">
                <a:solidFill>
                  <a:srgbClr val="009490"/>
                </a:solidFill>
              </a:endParaRPr>
            </a:p>
          </p:txBody>
        </p:sp>
        <p:sp>
          <p:nvSpPr>
            <p:cNvPr id="16" name="CaixaDeTexto 15">
              <a:extLst>
                <a:ext uri="{FF2B5EF4-FFF2-40B4-BE49-F238E27FC236}">
                  <a16:creationId xmlns:a16="http://schemas.microsoft.com/office/drawing/2014/main" id="{53EFA441-13B8-93F8-85BB-ED3E9E23542A}"/>
                </a:ext>
              </a:extLst>
            </p:cNvPr>
            <p:cNvSpPr txBox="1"/>
            <p:nvPr/>
          </p:nvSpPr>
          <p:spPr>
            <a:xfrm>
              <a:off x="4889398" y="5221432"/>
              <a:ext cx="241320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BR" sz="1600" dirty="0">
                  <a:solidFill>
                    <a:srgbClr val="009490"/>
                  </a:solidFill>
                  <a:latin typeface="Avenir Next LT Pro Demi" panose="020B0604020202020204" pitchFamily="34" charset="0"/>
                </a:rPr>
                <a:t>Contratar </a:t>
              </a:r>
              <a:r>
                <a:rPr lang="pt-BR" sz="1600" dirty="0" err="1">
                  <a:solidFill>
                    <a:srgbClr val="009490"/>
                  </a:solidFill>
                  <a:latin typeface="Avenir Next LT Pro Demi" panose="020B0604020202020204" pitchFamily="34" charset="0"/>
                </a:rPr>
                <a:t>empleado</a:t>
              </a:r>
              <a:r>
                <a:rPr lang="pt-BR" sz="1600" dirty="0">
                  <a:solidFill>
                    <a:srgbClr val="009490"/>
                  </a:solidFill>
                  <a:latin typeface="Avenir Next LT Pro Demi" panose="020B0604020202020204" pitchFamily="34" charset="0"/>
                </a:rPr>
                <a:t> número 1.500</a:t>
              </a:r>
            </a:p>
          </p:txBody>
        </p:sp>
        <p:sp>
          <p:nvSpPr>
            <p:cNvPr id="17" name="CaixaDeTexto 16">
              <a:extLst>
                <a:ext uri="{FF2B5EF4-FFF2-40B4-BE49-F238E27FC236}">
                  <a16:creationId xmlns:a16="http://schemas.microsoft.com/office/drawing/2014/main" id="{E86CFF5A-387D-96C6-29C3-99A5EF43A5E3}"/>
                </a:ext>
              </a:extLst>
            </p:cNvPr>
            <p:cNvSpPr txBox="1"/>
            <p:nvPr/>
          </p:nvSpPr>
          <p:spPr>
            <a:xfrm>
              <a:off x="4889398" y="5820319"/>
              <a:ext cx="320568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s-E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venir Next LT Pro Light" panose="020B0304020202020204" pitchFamily="34" charset="0"/>
                  <a:ea typeface="+mn-ea"/>
                  <a:cs typeface="+mn-cs"/>
                </a:rPr>
                <a:t>Siguiendo el plan de expansión e inversión en tecnología</a:t>
              </a:r>
              <a:endParaRPr kumimoji="0" lang="pt-BR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 Light" panose="020B03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8" name="CaixaDeTexto 17">
              <a:extLst>
                <a:ext uri="{FF2B5EF4-FFF2-40B4-BE49-F238E27FC236}">
                  <a16:creationId xmlns:a16="http://schemas.microsoft.com/office/drawing/2014/main" id="{6FE79AF4-0143-BDBB-A2CA-8323986AD5BB}"/>
                </a:ext>
              </a:extLst>
            </p:cNvPr>
            <p:cNvSpPr txBox="1"/>
            <p:nvPr/>
          </p:nvSpPr>
          <p:spPr>
            <a:xfrm>
              <a:off x="9299270" y="4743183"/>
              <a:ext cx="234000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pt-BR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venir Next LT Pro Demi" panose="020B0604020202020204" pitchFamily="34" charset="0"/>
                  <a:ea typeface="+mn-ea"/>
                  <a:cs typeface="+mn-cs"/>
                </a:rPr>
                <a:t>Fin de </a:t>
              </a:r>
              <a:r>
                <a:rPr kumimoji="0" lang="pt-BR" sz="2800" b="0" i="0" u="none" strike="noStrike" kern="1200" cap="none" spc="0" normalizeH="0" baseline="0" noProof="0" dirty="0" err="1">
                  <a:ln>
                    <a:noFill/>
                  </a:ln>
                  <a:effectLst/>
                  <a:uLnTx/>
                  <a:uFillTx/>
                  <a:latin typeface="Avenir Next LT Pro Demi" panose="020B0604020202020204" pitchFamily="34" charset="0"/>
                  <a:ea typeface="+mn-ea"/>
                  <a:cs typeface="+mn-cs"/>
                </a:rPr>
                <a:t>año</a:t>
              </a:r>
              <a:endParaRPr kumimoji="0" lang="pt-BR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9" name="CaixaDeTexto 18">
              <a:extLst>
                <a:ext uri="{FF2B5EF4-FFF2-40B4-BE49-F238E27FC236}">
                  <a16:creationId xmlns:a16="http://schemas.microsoft.com/office/drawing/2014/main" id="{ADE16184-5A8D-66D2-6AA1-2722F7665F4F}"/>
                </a:ext>
              </a:extLst>
            </p:cNvPr>
            <p:cNvSpPr txBox="1"/>
            <p:nvPr/>
          </p:nvSpPr>
          <p:spPr>
            <a:xfrm>
              <a:off x="9299270" y="5218960"/>
              <a:ext cx="2340000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s-ES" sz="1600" dirty="0">
                  <a:latin typeface="Avenir Next LT Pro Demi" panose="020B0604020202020204" pitchFamily="34" charset="0"/>
                </a:rPr>
                <a:t>38% de crecimiento respecto al año anterior</a:t>
              </a:r>
              <a:endParaRPr lang="pt-BR" sz="1600" dirty="0">
                <a:latin typeface="Avenir Next LT Pro Demi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29947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upa mostrando declínio de desempenho">
            <a:extLst>
              <a:ext uri="{FF2B5EF4-FFF2-40B4-BE49-F238E27FC236}">
                <a16:creationId xmlns:a16="http://schemas.microsoft.com/office/drawing/2014/main" id="{3E0E62E9-2769-830A-C611-C02E094058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18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05" b="7766"/>
          <a:stretch/>
        </p:blipFill>
        <p:spPr>
          <a:xfrm>
            <a:off x="4783" y="0"/>
            <a:ext cx="12187217" cy="6858000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68E709F7-9056-3440-9F5D-EF92E2E7D945}"/>
              </a:ext>
            </a:extLst>
          </p:cNvPr>
          <p:cNvSpPr txBox="1"/>
          <p:nvPr/>
        </p:nvSpPr>
        <p:spPr>
          <a:xfrm>
            <a:off x="752475" y="876426"/>
            <a:ext cx="609755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t-BR" sz="48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KPI’s</a:t>
            </a:r>
            <a:endParaRPr lang="pt-BR" sz="1400" dirty="0">
              <a:solidFill>
                <a:schemeClr val="bg1"/>
              </a:solidFill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12BB08C5-635A-A6A8-1B5E-6FEFD583F922}"/>
              </a:ext>
            </a:extLst>
          </p:cNvPr>
          <p:cNvSpPr txBox="1"/>
          <p:nvPr/>
        </p:nvSpPr>
        <p:spPr>
          <a:xfrm>
            <a:off x="752474" y="1611583"/>
            <a:ext cx="580733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000" dirty="0">
                <a:solidFill>
                  <a:schemeClr val="bg1"/>
                </a:solidFill>
                <a:latin typeface="Avenir Next LT Pro Light" panose="020B0304020202020204" pitchFamily="34" charset="0"/>
              </a:rPr>
              <a:t>Resultados de indicadores clave en 2030</a:t>
            </a:r>
          </a:p>
        </p:txBody>
      </p:sp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4B586D05-6BAA-004E-065C-87F3B210176F}"/>
              </a:ext>
            </a:extLst>
          </p:cNvPr>
          <p:cNvCxnSpPr/>
          <p:nvPr/>
        </p:nvCxnSpPr>
        <p:spPr>
          <a:xfrm>
            <a:off x="752475" y="2325566"/>
            <a:ext cx="1068705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aixaDeTexto 7">
            <a:extLst>
              <a:ext uri="{FF2B5EF4-FFF2-40B4-BE49-F238E27FC236}">
                <a16:creationId xmlns:a16="http://schemas.microsoft.com/office/drawing/2014/main" id="{079C20B5-E569-4798-5517-332CC8A0C4C7}"/>
              </a:ext>
            </a:extLst>
          </p:cNvPr>
          <p:cNvSpPr txBox="1"/>
          <p:nvPr/>
        </p:nvSpPr>
        <p:spPr>
          <a:xfrm>
            <a:off x="808063" y="2995411"/>
            <a:ext cx="3250752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t-BR" sz="3800" b="0" i="0" u="none" strike="noStrike" kern="1200" cap="none" spc="0" normalizeH="0" baseline="0" noProof="0" dirty="0">
                <a:ln>
                  <a:noFill/>
                </a:ln>
                <a:solidFill>
                  <a:srgbClr val="009490"/>
                </a:solidFill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R$423,4MM</a:t>
            </a:r>
            <a:endParaRPr lang="pt-BR" sz="3800" dirty="0">
              <a:solidFill>
                <a:srgbClr val="009490"/>
              </a:solidFill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5AE4B415-2170-2D1C-EE9C-A60C6413C99B}"/>
              </a:ext>
            </a:extLst>
          </p:cNvPr>
          <p:cNvSpPr txBox="1"/>
          <p:nvPr/>
        </p:nvSpPr>
        <p:spPr>
          <a:xfrm>
            <a:off x="808064" y="3992885"/>
            <a:ext cx="3082798" cy="282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200" dirty="0">
                <a:solidFill>
                  <a:srgbClr val="009490"/>
                </a:solidFill>
                <a:latin typeface="Avenir Next LT Pro Demi" panose="020B0604020202020204" pitchFamily="34" charset="0"/>
              </a:rPr>
              <a:t>(+27% desde </a:t>
            </a:r>
            <a:r>
              <a:rPr lang="pt-BR" sz="1200" dirty="0" err="1">
                <a:solidFill>
                  <a:srgbClr val="009490"/>
                </a:solidFill>
                <a:latin typeface="Avenir Next LT Pro Demi" panose="020B0604020202020204" pitchFamily="34" charset="0"/>
              </a:rPr>
              <a:t>el</a:t>
            </a:r>
            <a:r>
              <a:rPr lang="pt-BR" sz="1200" dirty="0">
                <a:solidFill>
                  <a:srgbClr val="009490"/>
                </a:solidFill>
                <a:latin typeface="Avenir Next LT Pro Demi" panose="020B0604020202020204" pitchFamily="34" charset="0"/>
              </a:rPr>
              <a:t> último período)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BFD75D1B-449D-B124-0835-2B4DB5CB9A1D}"/>
              </a:ext>
            </a:extLst>
          </p:cNvPr>
          <p:cNvSpPr txBox="1"/>
          <p:nvPr/>
        </p:nvSpPr>
        <p:spPr>
          <a:xfrm>
            <a:off x="808063" y="3531220"/>
            <a:ext cx="30827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t-BR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9490"/>
                </a:solidFill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Activo</a:t>
            </a:r>
            <a:endParaRPr lang="pt-BR" sz="800" dirty="0">
              <a:solidFill>
                <a:srgbClr val="009490"/>
              </a:solidFill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D6898C42-8FB9-CD20-38FF-6F84D3920F7E}"/>
              </a:ext>
            </a:extLst>
          </p:cNvPr>
          <p:cNvSpPr txBox="1"/>
          <p:nvPr/>
        </p:nvSpPr>
        <p:spPr>
          <a:xfrm>
            <a:off x="808063" y="4500716"/>
            <a:ext cx="3082799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s-ES" sz="15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Next LT Pro Light" panose="020B0304020202020204" pitchFamily="34" charset="0"/>
              </a:rPr>
              <a:t>Durante 2030, la empresa invirtió en activos de infraestructura y tecnología, como un centro de base de datos integrado y una nueva oficina.</a:t>
            </a:r>
          </a:p>
        </p:txBody>
      </p:sp>
      <p:cxnSp>
        <p:nvCxnSpPr>
          <p:cNvPr id="12" name="Conector reto 11">
            <a:extLst>
              <a:ext uri="{FF2B5EF4-FFF2-40B4-BE49-F238E27FC236}">
                <a16:creationId xmlns:a16="http://schemas.microsoft.com/office/drawing/2014/main" id="{2CECD2E2-764D-0481-AB89-A7C1187E7A00}"/>
              </a:ext>
            </a:extLst>
          </p:cNvPr>
          <p:cNvCxnSpPr>
            <a:cxnSpLocks/>
          </p:cNvCxnSpPr>
          <p:nvPr/>
        </p:nvCxnSpPr>
        <p:spPr>
          <a:xfrm>
            <a:off x="4139682" y="2872049"/>
            <a:ext cx="0" cy="309992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to 14">
            <a:extLst>
              <a:ext uri="{FF2B5EF4-FFF2-40B4-BE49-F238E27FC236}">
                <a16:creationId xmlns:a16="http://schemas.microsoft.com/office/drawing/2014/main" id="{48C58045-B06D-A4EF-F265-E059AF00326A}"/>
              </a:ext>
            </a:extLst>
          </p:cNvPr>
          <p:cNvCxnSpPr>
            <a:cxnSpLocks/>
          </p:cNvCxnSpPr>
          <p:nvPr/>
        </p:nvCxnSpPr>
        <p:spPr>
          <a:xfrm>
            <a:off x="8052319" y="2872049"/>
            <a:ext cx="0" cy="309992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3B8E7FF6-B448-9CD9-E1FA-4CD714816BAD}"/>
              </a:ext>
            </a:extLst>
          </p:cNvPr>
          <p:cNvSpPr txBox="1"/>
          <p:nvPr/>
        </p:nvSpPr>
        <p:spPr>
          <a:xfrm>
            <a:off x="4554603" y="2995411"/>
            <a:ext cx="3248885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t-BR" sz="3800" b="0" i="0" u="none" strike="noStrike" kern="1200" cap="none" spc="0" normalizeH="0" baseline="0" noProof="0" dirty="0">
                <a:ln>
                  <a:noFill/>
                </a:ln>
                <a:solidFill>
                  <a:srgbClr val="009490"/>
                </a:solidFill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R$33,4MM</a:t>
            </a:r>
            <a:endParaRPr lang="pt-BR" sz="3800" dirty="0">
              <a:solidFill>
                <a:srgbClr val="009490"/>
              </a:solidFill>
            </a:endParaRP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3C0290AF-418B-C55E-93BE-101003551EBD}"/>
              </a:ext>
            </a:extLst>
          </p:cNvPr>
          <p:cNvSpPr txBox="1"/>
          <p:nvPr/>
        </p:nvSpPr>
        <p:spPr>
          <a:xfrm>
            <a:off x="4554604" y="3992885"/>
            <a:ext cx="3082798" cy="282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200" dirty="0">
                <a:solidFill>
                  <a:srgbClr val="009490"/>
                </a:solidFill>
                <a:latin typeface="Avenir Next LT Pro Demi" panose="020B0604020202020204" pitchFamily="34" charset="0"/>
              </a:rPr>
              <a:t>(+143% desde </a:t>
            </a:r>
            <a:r>
              <a:rPr lang="pt-BR" sz="1200" dirty="0" err="1">
                <a:solidFill>
                  <a:srgbClr val="009490"/>
                </a:solidFill>
                <a:latin typeface="Avenir Next LT Pro Demi" panose="020B0604020202020204" pitchFamily="34" charset="0"/>
              </a:rPr>
              <a:t>el</a:t>
            </a:r>
            <a:r>
              <a:rPr lang="pt-BR" sz="1200" dirty="0">
                <a:solidFill>
                  <a:srgbClr val="009490"/>
                </a:solidFill>
                <a:latin typeface="Avenir Next LT Pro Demi" panose="020B0604020202020204" pitchFamily="34" charset="0"/>
              </a:rPr>
              <a:t> último período)</a:t>
            </a: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9D23C5F9-3976-CA55-4849-2C25DBF59A53}"/>
              </a:ext>
            </a:extLst>
          </p:cNvPr>
          <p:cNvSpPr txBox="1"/>
          <p:nvPr/>
        </p:nvSpPr>
        <p:spPr>
          <a:xfrm>
            <a:off x="4554603" y="3579936"/>
            <a:ext cx="30827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dirty="0">
                <a:solidFill>
                  <a:srgbClr val="009490"/>
                </a:solidFill>
                <a:latin typeface="Avenir Next LT Pro Demi" panose="020B0604020202020204" pitchFamily="34" charset="0"/>
              </a:rPr>
              <a:t>A</a:t>
            </a:r>
            <a:r>
              <a:rPr kumimoji="0" lang="pt-BR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9490"/>
                </a:solidFill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dquisiciones</a:t>
            </a:r>
            <a:endParaRPr lang="pt-BR" sz="800" dirty="0">
              <a:solidFill>
                <a:srgbClr val="009490"/>
              </a:solidFill>
            </a:endParaRP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A30A9664-3D96-6113-A5DD-E8945579957A}"/>
              </a:ext>
            </a:extLst>
          </p:cNvPr>
          <p:cNvSpPr txBox="1"/>
          <p:nvPr/>
        </p:nvSpPr>
        <p:spPr>
          <a:xfrm>
            <a:off x="4554603" y="4500716"/>
            <a:ext cx="3082799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500" dirty="0">
                <a:solidFill>
                  <a:schemeClr val="bg1"/>
                </a:solidFill>
                <a:latin typeface="Avenir Next LT Pro Light" panose="020B0304020202020204" pitchFamily="34" charset="0"/>
              </a:rPr>
              <a:t>Adquisición de 18 empresas del sector de la educación y la tecnología, siendo el año de mayor inversión desde la fundación de la empresa.</a:t>
            </a: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CD8601E0-54C2-6CCA-3F2A-FC6E484BF753}"/>
              </a:ext>
            </a:extLst>
          </p:cNvPr>
          <p:cNvSpPr txBox="1"/>
          <p:nvPr/>
        </p:nvSpPr>
        <p:spPr>
          <a:xfrm>
            <a:off x="8301138" y="2995411"/>
            <a:ext cx="3414986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t-BR" sz="3800" b="0" i="0" u="none" strike="noStrike" kern="1200" cap="none" spc="0" normalizeH="0" baseline="0" noProof="0" dirty="0">
                <a:ln>
                  <a:noFill/>
                </a:ln>
                <a:solidFill>
                  <a:srgbClr val="009490"/>
                </a:solidFill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2.5 MM</a:t>
            </a:r>
            <a:endParaRPr lang="pt-BR" sz="3800" dirty="0">
              <a:solidFill>
                <a:srgbClr val="009490"/>
              </a:solidFill>
            </a:endParaRP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DCB60A62-C3F1-CE8A-BB57-F3E16C10105B}"/>
              </a:ext>
            </a:extLst>
          </p:cNvPr>
          <p:cNvSpPr txBox="1"/>
          <p:nvPr/>
        </p:nvSpPr>
        <p:spPr>
          <a:xfrm>
            <a:off x="8301137" y="3553305"/>
            <a:ext cx="30827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t-BR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9490"/>
                </a:solidFill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Acciones</a:t>
            </a:r>
            <a:endParaRPr lang="pt-BR" sz="800" dirty="0">
              <a:solidFill>
                <a:srgbClr val="009490"/>
              </a:solidFill>
            </a:endParaRPr>
          </a:p>
        </p:txBody>
      </p:sp>
      <p:sp>
        <p:nvSpPr>
          <p:cNvPr id="28" name="CaixaDeTexto 27">
            <a:extLst>
              <a:ext uri="{FF2B5EF4-FFF2-40B4-BE49-F238E27FC236}">
                <a16:creationId xmlns:a16="http://schemas.microsoft.com/office/drawing/2014/main" id="{AA50C52C-782F-40BA-4A03-E4D5362C77EA}"/>
              </a:ext>
            </a:extLst>
          </p:cNvPr>
          <p:cNvSpPr txBox="1"/>
          <p:nvPr/>
        </p:nvSpPr>
        <p:spPr>
          <a:xfrm>
            <a:off x="8301137" y="4500716"/>
            <a:ext cx="3082799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s-ES" sz="15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Next LT Pro Light" panose="020B0304020202020204" pitchFamily="34" charset="0"/>
              </a:rPr>
              <a:t>Con la salida a bolsa, logramos levantar la inversión necesaria para desarrollar los proyectos de largo plazo de la compañía, incluyendo la internalización.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F3676997-E632-CBFF-7D8D-68BCBD622E92}"/>
              </a:ext>
            </a:extLst>
          </p:cNvPr>
          <p:cNvSpPr txBox="1"/>
          <p:nvPr/>
        </p:nvSpPr>
        <p:spPr>
          <a:xfrm>
            <a:off x="8301136" y="3992885"/>
            <a:ext cx="30827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200" dirty="0">
                <a:solidFill>
                  <a:srgbClr val="009490"/>
                </a:solidFill>
                <a:latin typeface="Avenir Next LT Pro Demi" panose="020B0604020202020204" pitchFamily="34" charset="0"/>
              </a:rPr>
              <a:t>(ofrecido durante la oferta pública inicial)</a:t>
            </a:r>
          </a:p>
        </p:txBody>
      </p:sp>
    </p:spTree>
    <p:extLst>
      <p:ext uri="{BB962C8B-B14F-4D97-AF65-F5344CB8AC3E}">
        <p14:creationId xmlns:p14="http://schemas.microsoft.com/office/powerpoint/2010/main" val="40666921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028DB8B3-BFF3-EED1-EA31-B6785347580D}"/>
              </a:ext>
            </a:extLst>
          </p:cNvPr>
          <p:cNvSpPr txBox="1"/>
          <p:nvPr/>
        </p:nvSpPr>
        <p:spPr>
          <a:xfrm>
            <a:off x="752476" y="879030"/>
            <a:ext cx="509251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t-BR" sz="4800" b="0" i="0" u="none" strike="noStrike" kern="1200" cap="none" spc="0" normalizeH="0" baseline="0" noProof="0" dirty="0" err="1">
                <a:ln>
                  <a:noFill/>
                </a:ln>
                <a:solidFill>
                  <a:srgbClr val="009490"/>
                </a:solidFill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Ingreso</a:t>
            </a:r>
            <a:r>
              <a:rPr kumimoji="0" lang="pt-BR" sz="4800" b="0" i="0" u="none" strike="noStrike" kern="1200" cap="none" spc="0" normalizeH="0" baseline="0" noProof="0" dirty="0">
                <a:ln>
                  <a:noFill/>
                </a:ln>
                <a:solidFill>
                  <a:srgbClr val="009490"/>
                </a:solidFill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 </a:t>
            </a:r>
            <a:r>
              <a:rPr kumimoji="0" lang="pt-BR" sz="4800" b="0" i="0" u="none" strike="noStrike" kern="1200" cap="none" spc="0" normalizeH="0" baseline="0" noProof="0" dirty="0" err="1">
                <a:ln>
                  <a:noFill/>
                </a:ln>
                <a:solidFill>
                  <a:srgbClr val="009490"/>
                </a:solidFill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mensual</a:t>
            </a:r>
            <a:endParaRPr lang="pt-BR" sz="1400" dirty="0">
              <a:solidFill>
                <a:srgbClr val="009490"/>
              </a:solidFill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FD055322-D8E7-CAEC-7F6A-F304809C9C12}"/>
              </a:ext>
            </a:extLst>
          </p:cNvPr>
          <p:cNvSpPr txBox="1"/>
          <p:nvPr/>
        </p:nvSpPr>
        <p:spPr>
          <a:xfrm>
            <a:off x="752475" y="1614187"/>
            <a:ext cx="348362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 Light" panose="020B0304020202020204" pitchFamily="34" charset="0"/>
                <a:ea typeface="+mn-ea"/>
                <a:cs typeface="+mn-cs"/>
              </a:rPr>
              <a:t>(</a:t>
            </a:r>
            <a:r>
              <a:rPr kumimoji="0" lang="pt-BR" sz="2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venir Next LT Pro Light" panose="020B0304020202020204" pitchFamily="34" charset="0"/>
                <a:ea typeface="+mn-ea"/>
                <a:cs typeface="+mn-cs"/>
              </a:rPr>
              <a:t>en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 Light" panose="020B0304020202020204" pitchFamily="34" charset="0"/>
                <a:ea typeface="+mn-ea"/>
                <a:cs typeface="+mn-cs"/>
              </a:rPr>
              <a:t> </a:t>
            </a:r>
            <a:r>
              <a:rPr kumimoji="0" lang="pt-BR" sz="2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venir Next LT Pro Light" panose="020B0304020202020204" pitchFamily="34" charset="0"/>
                <a:ea typeface="+mn-ea"/>
                <a:cs typeface="+mn-cs"/>
              </a:rPr>
              <a:t>millones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 Light" panose="020B0304020202020204" pitchFamily="34" charset="0"/>
                <a:ea typeface="+mn-ea"/>
                <a:cs typeface="+mn-cs"/>
              </a:rPr>
              <a:t>, por </a:t>
            </a:r>
            <a:r>
              <a:rPr kumimoji="0" lang="pt-BR" sz="2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venir Next LT Pro Light" panose="020B0304020202020204" pitchFamily="34" charset="0"/>
                <a:ea typeface="+mn-ea"/>
                <a:cs typeface="+mn-cs"/>
              </a:rPr>
              <a:t>mes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 Light" panose="020B0304020202020204" pitchFamily="34" charset="0"/>
                <a:ea typeface="+mn-ea"/>
                <a:cs typeface="+mn-cs"/>
              </a:rPr>
              <a:t>)</a:t>
            </a:r>
          </a:p>
        </p:txBody>
      </p:sp>
      <p:cxnSp>
        <p:nvCxnSpPr>
          <p:cNvPr id="4" name="Conector reto 3">
            <a:extLst>
              <a:ext uri="{FF2B5EF4-FFF2-40B4-BE49-F238E27FC236}">
                <a16:creationId xmlns:a16="http://schemas.microsoft.com/office/drawing/2014/main" id="{92EA83A5-E05D-45E2-EFFB-A163216A5154}"/>
              </a:ext>
            </a:extLst>
          </p:cNvPr>
          <p:cNvCxnSpPr/>
          <p:nvPr/>
        </p:nvCxnSpPr>
        <p:spPr>
          <a:xfrm>
            <a:off x="752475" y="2325566"/>
            <a:ext cx="4320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aixaDeTexto 4">
            <a:extLst>
              <a:ext uri="{FF2B5EF4-FFF2-40B4-BE49-F238E27FC236}">
                <a16:creationId xmlns:a16="http://schemas.microsoft.com/office/drawing/2014/main" id="{48F71B08-F583-6848-D143-39ACF71EDE1C}"/>
              </a:ext>
            </a:extLst>
          </p:cNvPr>
          <p:cNvSpPr txBox="1"/>
          <p:nvPr/>
        </p:nvSpPr>
        <p:spPr>
          <a:xfrm>
            <a:off x="752475" y="2600077"/>
            <a:ext cx="468727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009490"/>
                </a:solidFill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Superamos el resultado de 2029 todos los meses.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2B3608FA-8500-4555-D642-F4CC1724FF63}"/>
              </a:ext>
            </a:extLst>
          </p:cNvPr>
          <p:cNvSpPr txBox="1"/>
          <p:nvPr/>
        </p:nvSpPr>
        <p:spPr>
          <a:xfrm>
            <a:off x="752475" y="3521525"/>
            <a:ext cx="468727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s-E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 Light" panose="020B0304020202020204" pitchFamily="34" charset="0"/>
                <a:ea typeface="+mn-ea"/>
                <a:cs typeface="+mn-cs"/>
              </a:rPr>
              <a:t>En el segundo semestre, con acciones activas de prospección de clientes y campañas comerciales, alcanzamos los objetivos estipulados y superamos las ventas de los últimos 2 años.</a:t>
            </a:r>
          </a:p>
        </p:txBody>
      </p:sp>
      <p:graphicFrame>
        <p:nvGraphicFramePr>
          <p:cNvPr id="9" name="Gráfico 8">
            <a:extLst>
              <a:ext uri="{FF2B5EF4-FFF2-40B4-BE49-F238E27FC236}">
                <a16:creationId xmlns:a16="http://schemas.microsoft.com/office/drawing/2014/main" id="{382B821C-71FD-042D-7CC6-0777422FFD5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63707564"/>
              </p:ext>
            </p:extLst>
          </p:nvPr>
        </p:nvGraphicFramePr>
        <p:xfrm>
          <a:off x="6503437" y="719667"/>
          <a:ext cx="5382726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669408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C417C089-7A19-FA94-5500-044ABF8ACC15}"/>
              </a:ext>
            </a:extLst>
          </p:cNvPr>
          <p:cNvCxnSpPr>
            <a:cxnSpLocks/>
          </p:cNvCxnSpPr>
          <p:nvPr/>
        </p:nvCxnSpPr>
        <p:spPr>
          <a:xfrm>
            <a:off x="888000" y="4213645"/>
            <a:ext cx="4320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to 7">
            <a:extLst>
              <a:ext uri="{FF2B5EF4-FFF2-40B4-BE49-F238E27FC236}">
                <a16:creationId xmlns:a16="http://schemas.microsoft.com/office/drawing/2014/main" id="{EF458B33-4554-5791-E33F-2D000830BB3B}"/>
              </a:ext>
            </a:extLst>
          </p:cNvPr>
          <p:cNvCxnSpPr>
            <a:cxnSpLocks/>
          </p:cNvCxnSpPr>
          <p:nvPr/>
        </p:nvCxnSpPr>
        <p:spPr>
          <a:xfrm>
            <a:off x="6987150" y="4213645"/>
            <a:ext cx="4320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Gráfico 11">
            <a:extLst>
              <a:ext uri="{FF2B5EF4-FFF2-40B4-BE49-F238E27FC236}">
                <a16:creationId xmlns:a16="http://schemas.microsoft.com/office/drawing/2014/main" id="{B1D95211-DFC7-425E-293D-17184B8C668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81750995"/>
              </p:ext>
            </p:extLst>
          </p:nvPr>
        </p:nvGraphicFramePr>
        <p:xfrm>
          <a:off x="752475" y="917491"/>
          <a:ext cx="4320000" cy="31984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Gráfico 12">
            <a:extLst>
              <a:ext uri="{FF2B5EF4-FFF2-40B4-BE49-F238E27FC236}">
                <a16:creationId xmlns:a16="http://schemas.microsoft.com/office/drawing/2014/main" id="{CFAB69BC-C7F3-24F0-1A03-21C11DD735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60146552"/>
              </p:ext>
            </p:extLst>
          </p:nvPr>
        </p:nvGraphicFramePr>
        <p:xfrm>
          <a:off x="6987150" y="917491"/>
          <a:ext cx="4320000" cy="31984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CaixaDeTexto 13">
            <a:extLst>
              <a:ext uri="{FF2B5EF4-FFF2-40B4-BE49-F238E27FC236}">
                <a16:creationId xmlns:a16="http://schemas.microsoft.com/office/drawing/2014/main" id="{88E79157-7997-5874-E18C-DBF4D39207C9}"/>
              </a:ext>
            </a:extLst>
          </p:cNvPr>
          <p:cNvSpPr txBox="1"/>
          <p:nvPr/>
        </p:nvSpPr>
        <p:spPr>
          <a:xfrm>
            <a:off x="752474" y="4488134"/>
            <a:ext cx="431999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pt-BR" sz="4000" b="0" i="0" u="none" strike="noStrike" kern="1200" cap="none" spc="0" normalizeH="0" baseline="0" noProof="0" dirty="0">
                <a:ln>
                  <a:noFill/>
                </a:ln>
                <a:solidFill>
                  <a:srgbClr val="009490"/>
                </a:solidFill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R$321.654</a:t>
            </a:r>
            <a:endParaRPr lang="pt-BR" sz="1100" dirty="0">
              <a:solidFill>
                <a:srgbClr val="009490"/>
              </a:solidFill>
            </a:endParaRP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0B451907-F892-A940-6C8F-AA670DD8D1FA}"/>
              </a:ext>
            </a:extLst>
          </p:cNvPr>
          <p:cNvSpPr txBox="1"/>
          <p:nvPr/>
        </p:nvSpPr>
        <p:spPr>
          <a:xfrm>
            <a:off x="1371074" y="5657685"/>
            <a:ext cx="3082798" cy="282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200" dirty="0">
                <a:solidFill>
                  <a:srgbClr val="009490"/>
                </a:solidFill>
                <a:latin typeface="Avenir Next LT Pro Demi" panose="020B0604020202020204" pitchFamily="34" charset="0"/>
              </a:rPr>
              <a:t>(+38% desde </a:t>
            </a:r>
            <a:r>
              <a:rPr lang="pt-BR" sz="1200" dirty="0" err="1">
                <a:solidFill>
                  <a:srgbClr val="009490"/>
                </a:solidFill>
                <a:latin typeface="Avenir Next LT Pro Demi" panose="020B0604020202020204" pitchFamily="34" charset="0"/>
              </a:rPr>
              <a:t>el</a:t>
            </a:r>
            <a:r>
              <a:rPr lang="pt-BR" sz="1200" dirty="0">
                <a:solidFill>
                  <a:srgbClr val="009490"/>
                </a:solidFill>
                <a:latin typeface="Avenir Next LT Pro Demi" panose="020B0604020202020204" pitchFamily="34" charset="0"/>
              </a:rPr>
              <a:t> último período)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77054980-F14B-F0C1-4A06-FA899CBED126}"/>
              </a:ext>
            </a:extLst>
          </p:cNvPr>
          <p:cNvSpPr txBox="1"/>
          <p:nvPr/>
        </p:nvSpPr>
        <p:spPr>
          <a:xfrm>
            <a:off x="1371076" y="5196020"/>
            <a:ext cx="30827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pt-BR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9490"/>
                </a:solidFill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Ingresos</a:t>
            </a:r>
            <a:endParaRPr lang="pt-BR" sz="800" dirty="0">
              <a:solidFill>
                <a:srgbClr val="009490"/>
              </a:solidFill>
            </a:endParaRP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6787FDB9-92A3-60E4-D0D3-3CC5710A7BE5}"/>
              </a:ext>
            </a:extLst>
          </p:cNvPr>
          <p:cNvSpPr txBox="1"/>
          <p:nvPr/>
        </p:nvSpPr>
        <p:spPr>
          <a:xfrm>
            <a:off x="6987151" y="4488134"/>
            <a:ext cx="431999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pt-BR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R$123.456</a:t>
            </a:r>
            <a:endParaRPr lang="pt-BR" sz="1100" dirty="0"/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DA5BA8AA-BE47-7DFB-744F-D5E410067C4C}"/>
              </a:ext>
            </a:extLst>
          </p:cNvPr>
          <p:cNvSpPr txBox="1"/>
          <p:nvPr/>
        </p:nvSpPr>
        <p:spPr>
          <a:xfrm>
            <a:off x="7605751" y="5657685"/>
            <a:ext cx="3082798" cy="282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200" dirty="0">
                <a:latin typeface="Avenir Next LT Pro Demi" panose="020B0604020202020204" pitchFamily="34" charset="0"/>
              </a:rPr>
              <a:t>(+22% desde </a:t>
            </a:r>
            <a:r>
              <a:rPr lang="pt-BR" sz="1200" dirty="0" err="1">
                <a:latin typeface="Avenir Next LT Pro Demi" panose="020B0604020202020204" pitchFamily="34" charset="0"/>
              </a:rPr>
              <a:t>el</a:t>
            </a:r>
            <a:r>
              <a:rPr lang="pt-BR" sz="1200" dirty="0">
                <a:latin typeface="Avenir Next LT Pro Demi" panose="020B0604020202020204" pitchFamily="34" charset="0"/>
              </a:rPr>
              <a:t> último período)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52A1FBD2-3B40-01FE-A832-F7878D1810F1}"/>
              </a:ext>
            </a:extLst>
          </p:cNvPr>
          <p:cNvSpPr txBox="1"/>
          <p:nvPr/>
        </p:nvSpPr>
        <p:spPr>
          <a:xfrm>
            <a:off x="7605753" y="5196020"/>
            <a:ext cx="30827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Gastos</a:t>
            </a:r>
            <a:endParaRPr lang="pt-BR" sz="800" dirty="0"/>
          </a:p>
        </p:txBody>
      </p:sp>
    </p:spTree>
    <p:extLst>
      <p:ext uri="{BB962C8B-B14F-4D97-AF65-F5344CB8AC3E}">
        <p14:creationId xmlns:p14="http://schemas.microsoft.com/office/powerpoint/2010/main" val="10611320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95056328-A9E8-8E61-CAA2-A5C5B7C5B09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97507688"/>
              </p:ext>
            </p:extLst>
          </p:nvPr>
        </p:nvGraphicFramePr>
        <p:xfrm>
          <a:off x="363794" y="719667"/>
          <a:ext cx="5338916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CaixaDeTexto 4">
            <a:extLst>
              <a:ext uri="{FF2B5EF4-FFF2-40B4-BE49-F238E27FC236}">
                <a16:creationId xmlns:a16="http://schemas.microsoft.com/office/drawing/2014/main" id="{6C828649-EC18-A28F-C395-FF177964B761}"/>
              </a:ext>
            </a:extLst>
          </p:cNvPr>
          <p:cNvSpPr txBox="1"/>
          <p:nvPr/>
        </p:nvSpPr>
        <p:spPr>
          <a:xfrm>
            <a:off x="6646605" y="879030"/>
            <a:ext cx="370755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4800" dirty="0" err="1">
                <a:solidFill>
                  <a:schemeClr val="bg1"/>
                </a:solidFill>
                <a:latin typeface="Avenir Next LT Pro Demi" panose="020B0604020202020204" pitchFamily="34" charset="0"/>
              </a:rPr>
              <a:t>Negocios</a:t>
            </a:r>
            <a:endParaRPr lang="pt-BR" sz="1400" dirty="0">
              <a:solidFill>
                <a:schemeClr val="bg1"/>
              </a:solidFill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B6C5D6DE-BF67-CBA3-7AED-6CEF6CAC4D1B}"/>
              </a:ext>
            </a:extLst>
          </p:cNvPr>
          <p:cNvSpPr txBox="1"/>
          <p:nvPr/>
        </p:nvSpPr>
        <p:spPr>
          <a:xfrm>
            <a:off x="6646604" y="1614187"/>
            <a:ext cx="384100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Next LT Pro Light" panose="020B0304020202020204" pitchFamily="34" charset="0"/>
                <a:ea typeface="+mn-ea"/>
                <a:cs typeface="+mn-cs"/>
              </a:rPr>
              <a:t>(Ingresos en millones por mes)</a:t>
            </a:r>
          </a:p>
        </p:txBody>
      </p:sp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C9F51DCC-B858-76A1-1C30-E5155D41FE45}"/>
              </a:ext>
            </a:extLst>
          </p:cNvPr>
          <p:cNvCxnSpPr>
            <a:cxnSpLocks/>
          </p:cNvCxnSpPr>
          <p:nvPr/>
        </p:nvCxnSpPr>
        <p:spPr>
          <a:xfrm>
            <a:off x="6646604" y="2325566"/>
            <a:ext cx="4320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aixaDeTexto 7">
            <a:extLst>
              <a:ext uri="{FF2B5EF4-FFF2-40B4-BE49-F238E27FC236}">
                <a16:creationId xmlns:a16="http://schemas.microsoft.com/office/drawing/2014/main" id="{2D24FD4A-3A19-996E-1C15-F7CF7E065756}"/>
              </a:ext>
            </a:extLst>
          </p:cNvPr>
          <p:cNvSpPr txBox="1"/>
          <p:nvPr/>
        </p:nvSpPr>
        <p:spPr>
          <a:xfrm>
            <a:off x="6646604" y="4221624"/>
            <a:ext cx="492335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009490"/>
                </a:solidFill>
                <a:effectLst/>
                <a:uLnTx/>
                <a:uFillTx/>
                <a:latin typeface="Avenir Next LT Pro Demi" panose="020B0604020202020204" pitchFamily="34" charset="0"/>
                <a:ea typeface="+mn-ea"/>
                <a:cs typeface="+mn-cs"/>
              </a:rPr>
              <a:t>Los ingresos aumentaron en las 2 líneas de negocio de la compañía en 2030</a:t>
            </a:r>
            <a:endParaRPr lang="pt-BR" sz="800" dirty="0">
              <a:solidFill>
                <a:srgbClr val="009490"/>
              </a:solidFill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3BDCA55B-90B2-EAC0-F577-9B56A86DDE31}"/>
              </a:ext>
            </a:extLst>
          </p:cNvPr>
          <p:cNvSpPr txBox="1"/>
          <p:nvPr/>
        </p:nvSpPr>
        <p:spPr>
          <a:xfrm>
            <a:off x="6646604" y="5334264"/>
            <a:ext cx="518160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s-E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Next LT Pro Light" panose="020B0304020202020204" pitchFamily="34" charset="0"/>
                <a:ea typeface="+mn-ea"/>
                <a:cs typeface="+mn-cs"/>
              </a:rPr>
              <a:t>Tanto la venta de Servicios como la de Productos aumentaron significativamente en 2030.</a:t>
            </a:r>
            <a:endParaRPr kumimoji="0" lang="pt-BR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venir Next LT Pro Light" panose="020B03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652289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</TotalTime>
  <Words>582</Words>
  <Application>Microsoft Office PowerPoint</Application>
  <PresentationFormat>Widescreen</PresentationFormat>
  <Paragraphs>96</Paragraphs>
  <Slides>11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6" baseType="lpstr">
      <vt:lpstr>Arial</vt:lpstr>
      <vt:lpstr>Avenir Next LT Pro Demi</vt:lpstr>
      <vt:lpstr>Avenir Next LT Pro Light</vt:lpstr>
      <vt:lpstr>Calibri</vt:lpstr>
      <vt:lpstr>Tema do Office</vt:lpstr>
      <vt:lpstr>Apresentação do PowerPoint</vt:lpstr>
      <vt:lpstr>Cronograma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Renan Leal</dc:creator>
  <cp:lastModifiedBy>Lucas Castro</cp:lastModifiedBy>
  <cp:revision>14</cp:revision>
  <dcterms:created xsi:type="dcterms:W3CDTF">2023-01-25T13:16:01Z</dcterms:created>
  <dcterms:modified xsi:type="dcterms:W3CDTF">2023-08-21T17:37:33Z</dcterms:modified>
</cp:coreProperties>
</file>