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3" r:id="rId8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79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C13AF2D-3B27-CCB8-A7E2-456127A640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81FC4B1-53C0-1DC2-B067-7851EE1478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61095BF-AC7B-385F-9BC3-E1F7C01D03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A5445-D275-4242-8DC8-B5FEBC1DB4D6}" type="datetimeFigureOut">
              <a:rPr lang="pt-BR" smtClean="0"/>
              <a:t>22/08/2023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FDB2A29-586A-CC9E-F882-C5A880B09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3B06832-8061-B0CF-C82F-B5297BE1C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BD70B-0C5B-4DB0-A537-D643A59C8A3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67803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D9A8CC-A8E1-8701-9E23-C499494770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2AFEB87E-A959-736D-1603-A1FDCE6E8B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1801869-C511-A6A9-A8D3-21F42BDDBF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A5445-D275-4242-8DC8-B5FEBC1DB4D6}" type="datetimeFigureOut">
              <a:rPr lang="pt-BR" smtClean="0"/>
              <a:t>22/08/2023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B9A0E9B-4E29-D7D0-8063-0106010019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312557A-42F8-0BF9-D576-FA568460EB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BD70B-0C5B-4DB0-A537-D643A59C8A3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232863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707051F-AEA0-DAC5-D138-07F7CA5B9B8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D608046A-5157-FF65-000E-1CF8F3EDDF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5AECA53-2BB8-3159-AF7B-5E352E469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A5445-D275-4242-8DC8-B5FEBC1DB4D6}" type="datetimeFigureOut">
              <a:rPr lang="pt-BR" smtClean="0"/>
              <a:t>22/08/2023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CE39E2C-5740-6200-B7F1-9ECACA586E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F4521DE-881A-889E-6F71-AF0FFE6F8F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BD70B-0C5B-4DB0-A537-D643A59C8A3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95540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56C09D4-D74D-76D5-BB41-6D698AFC6D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85EDBB1-F2B3-53BD-71B8-BD14AE550A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44331A2-1BE3-66A5-6FC7-D3E886C47B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A5445-D275-4242-8DC8-B5FEBC1DB4D6}" type="datetimeFigureOut">
              <a:rPr lang="pt-BR" smtClean="0"/>
              <a:t>22/08/2023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C88541A-D3C5-1B5F-0CD2-5E2D71EF6B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529551F-2A3D-A47F-3112-400161C0C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BD70B-0C5B-4DB0-A537-D643A59C8A3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34582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2CD2DA-5A6A-94FC-7B45-738A30EAD5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B394577F-3D88-3744-545E-6328FD3D42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83C99B1-4C3A-B6EC-0573-6345B95915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A5445-D275-4242-8DC8-B5FEBC1DB4D6}" type="datetimeFigureOut">
              <a:rPr lang="pt-BR" smtClean="0"/>
              <a:t>22/08/2023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0CE19C7-84EF-1910-5AEC-0C0FD7BBD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210AED8-2FED-E247-6CEA-6E5278012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BD70B-0C5B-4DB0-A537-D643A59C8A3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82113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6AD5D4-D36B-6567-F996-12C3191DD5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DAF2E30-3C1A-9A9C-12C6-ADB785321B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99C5C304-C577-5C4B-297E-DD73F7895F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043A66C7-E776-43C4-21DA-775F5B9502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A5445-D275-4242-8DC8-B5FEBC1DB4D6}" type="datetimeFigureOut">
              <a:rPr lang="pt-BR" smtClean="0"/>
              <a:t>22/08/2023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5B887ED9-8390-7901-4A8B-EF48815DC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EF9E4FDF-8568-99CD-96CF-22927FCD9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BD70B-0C5B-4DB0-A537-D643A59C8A3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49326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12C83F6-9C40-6921-7A4A-EF108B8134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7F3BADFF-584E-042F-684F-A5DA68D97A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6932D993-E8EF-B5A7-6662-B319BB3D3C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0FAD5EC7-C10F-F130-7207-BFD6931A6F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CE402846-1779-93E0-0F2A-FA1924CAF2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4731256C-5BD4-0274-65B2-B73D7AD452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A5445-D275-4242-8DC8-B5FEBC1DB4D6}" type="datetimeFigureOut">
              <a:rPr lang="pt-BR" smtClean="0"/>
              <a:t>22/08/2023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71C5607B-559B-7155-1309-0ADBF57D0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92128A01-F3A5-00A8-F932-064AE5CE7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BD70B-0C5B-4DB0-A537-D643A59C8A3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4438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49D44C1-D856-F3AD-4C9B-4286D783FE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BA53C39A-02BD-D9A5-7CB2-75D667458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A5445-D275-4242-8DC8-B5FEBC1DB4D6}" type="datetimeFigureOut">
              <a:rPr lang="pt-BR" smtClean="0"/>
              <a:t>22/08/2023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D55A9EBF-6B21-FCEE-E871-D39E2495B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BC4FDC7A-16D0-9B01-EDA6-8FA96DCCC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BD70B-0C5B-4DB0-A537-D643A59C8A3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5853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DA03BB74-938C-182C-D336-982B0464AF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A5445-D275-4242-8DC8-B5FEBC1DB4D6}" type="datetimeFigureOut">
              <a:rPr lang="pt-BR" smtClean="0"/>
              <a:t>22/08/2023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0CB67D91-470E-3DE4-B59B-6ED1BB738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108DAF8F-15C2-24E9-C9C7-514296F5CC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BD70B-0C5B-4DB0-A537-D643A59C8A3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30823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A4278B7-EC6E-D10F-5A5F-22A9AAF42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30DCCD9-BB8E-5539-DEAD-7086CBF507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BD59BD3-CB3B-EE5B-C03E-D9C74C2563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431EC427-3995-3A95-6312-9B18C81A63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A5445-D275-4242-8DC8-B5FEBC1DB4D6}" type="datetimeFigureOut">
              <a:rPr lang="pt-BR" smtClean="0"/>
              <a:t>22/08/2023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B30EE6D-DA87-D0D1-053A-89CFB16C9A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EC5F1A4E-02B4-A4D9-B9CA-0C9A4DB33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BD70B-0C5B-4DB0-A537-D643A59C8A3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81861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331423-4014-A9AE-D139-D845DB0EDC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F1E2D43B-16CB-5B53-3DB1-4335C741C9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03ADFEDA-6D60-B09E-60F4-053147A55F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D00C5E71-44D0-6C8F-4FF7-AFD92376EC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A5445-D275-4242-8DC8-B5FEBC1DB4D6}" type="datetimeFigureOut">
              <a:rPr lang="pt-BR" smtClean="0"/>
              <a:t>22/08/2023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F40BCD85-9F13-CBE4-AFFB-7A51659676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7E651328-B1CC-60BB-0867-99B3C9859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BD70B-0C5B-4DB0-A537-D643A59C8A3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22783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E820AB63-2CE2-70BC-AFB6-0152C2ED43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311F79C-C198-6EE1-350C-30BFF3239A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A2DAB93-20C9-D1D2-0F73-FF14756618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DA5445-D275-4242-8DC8-B5FEBC1DB4D6}" type="datetimeFigureOut">
              <a:rPr lang="pt-BR" smtClean="0"/>
              <a:t>22/08/2023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45C8F1A-C577-E573-A324-DAFA4CEE47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C6F1D3C-F6A5-D575-DDFB-DA6C29468A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BBD70B-0C5B-4DB0-A537-D643A59C8A3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19909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7" Type="http://schemas.openxmlformats.org/officeDocument/2006/relationships/slide" Target="slide4.xml"/><Relationship Id="rId2" Type="http://schemas.openxmlformats.org/officeDocument/2006/relationships/slide" Target="slide7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Relationship Id="rId5" Type="http://schemas.openxmlformats.org/officeDocument/2006/relationships/slide" Target="slide2.xml"/><Relationship Id="rId4" Type="http://schemas.openxmlformats.org/officeDocument/2006/relationships/image" Target="../media/image2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5" Type="http://schemas.openxmlformats.org/officeDocument/2006/relationships/slide" Target="slide3.xml"/><Relationship Id="rId4" Type="http://schemas.openxmlformats.org/officeDocument/2006/relationships/image" Target="../media/image2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slide" Target="slide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slide" Target="slide4.xml"/><Relationship Id="rId4" Type="http://schemas.openxmlformats.org/officeDocument/2006/relationships/image" Target="../media/image2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1.png"/><Relationship Id="rId7" Type="http://schemas.openxmlformats.org/officeDocument/2006/relationships/slide" Target="slide3.xml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5" Type="http://schemas.openxmlformats.org/officeDocument/2006/relationships/slide" Target="slide5.xml"/><Relationship Id="rId4" Type="http://schemas.openxmlformats.org/officeDocument/2006/relationships/image" Target="../media/image2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1.png"/><Relationship Id="rId7" Type="http://schemas.openxmlformats.org/officeDocument/2006/relationships/slide" Target="slide3.xml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5" Type="http://schemas.openxmlformats.org/officeDocument/2006/relationships/slide" Target="slide5.xml"/><Relationship Id="rId4" Type="http://schemas.openxmlformats.org/officeDocument/2006/relationships/image" Target="../media/image2.svg"/><Relationship Id="rId9" Type="http://schemas.openxmlformats.org/officeDocument/2006/relationships/slide" Target="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70CE7DFD-79A9-B212-C563-23BC59EA1A91}"/>
              </a:ext>
            </a:extLst>
          </p:cNvPr>
          <p:cNvSpPr txBox="1"/>
          <p:nvPr/>
        </p:nvSpPr>
        <p:spPr>
          <a:xfrm>
            <a:off x="765110" y="643812"/>
            <a:ext cx="59125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rgbClr val="E7795B"/>
                </a:solidFill>
                <a:latin typeface="Century Gothic" panose="020B0502020202020204" pitchFamily="34" charset="0"/>
              </a:rPr>
              <a:t>NUESTROS PRODUCTOS</a:t>
            </a:r>
          </a:p>
          <a:p>
            <a:r>
              <a:rPr lang="pt-BR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ENTRENAMIENTOS DISPONIBLES</a:t>
            </a:r>
          </a:p>
        </p:txBody>
      </p:sp>
      <p:sp>
        <p:nvSpPr>
          <p:cNvPr id="5" name="Retângulo: Cantos Arredondados 4">
            <a:extLst>
              <a:ext uri="{FF2B5EF4-FFF2-40B4-BE49-F238E27FC236}">
                <a16:creationId xmlns:a16="http://schemas.microsoft.com/office/drawing/2014/main" id="{FFA1D21D-2733-CD2E-067C-E53EEB1E1A09}"/>
              </a:ext>
            </a:extLst>
          </p:cNvPr>
          <p:cNvSpPr/>
          <p:nvPr/>
        </p:nvSpPr>
        <p:spPr>
          <a:xfrm>
            <a:off x="839755" y="1968759"/>
            <a:ext cx="1080000" cy="108000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01</a:t>
            </a:r>
          </a:p>
        </p:txBody>
      </p:sp>
      <p:sp>
        <p:nvSpPr>
          <p:cNvPr id="6" name="Retângulo: Cantos Arredondados 5">
            <a:extLst>
              <a:ext uri="{FF2B5EF4-FFF2-40B4-BE49-F238E27FC236}">
                <a16:creationId xmlns:a16="http://schemas.microsoft.com/office/drawing/2014/main" id="{E724E133-D9C3-A2A9-54F6-94D3FCEA233E}"/>
              </a:ext>
            </a:extLst>
          </p:cNvPr>
          <p:cNvSpPr/>
          <p:nvPr/>
        </p:nvSpPr>
        <p:spPr>
          <a:xfrm>
            <a:off x="839755" y="3498979"/>
            <a:ext cx="1080000" cy="1080000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02</a:t>
            </a:r>
          </a:p>
        </p:txBody>
      </p:sp>
      <p:sp>
        <p:nvSpPr>
          <p:cNvPr id="7" name="Retângulo: Cantos Arredondados 6">
            <a:extLst>
              <a:ext uri="{FF2B5EF4-FFF2-40B4-BE49-F238E27FC236}">
                <a16:creationId xmlns:a16="http://schemas.microsoft.com/office/drawing/2014/main" id="{99A2BBC5-D89F-2B9E-CAEE-9CC5E03E3F7E}"/>
              </a:ext>
            </a:extLst>
          </p:cNvPr>
          <p:cNvSpPr/>
          <p:nvPr/>
        </p:nvSpPr>
        <p:spPr>
          <a:xfrm>
            <a:off x="839755" y="5029199"/>
            <a:ext cx="1080000" cy="108000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03</a:t>
            </a:r>
          </a:p>
        </p:txBody>
      </p:sp>
      <p:sp>
        <p:nvSpPr>
          <p:cNvPr id="8" name="Retângulo: Cantos Arredondados 7">
            <a:extLst>
              <a:ext uri="{FF2B5EF4-FFF2-40B4-BE49-F238E27FC236}">
                <a16:creationId xmlns:a16="http://schemas.microsoft.com/office/drawing/2014/main" id="{56B2D9F1-00D8-191C-FAF0-3278BFFB612A}"/>
              </a:ext>
            </a:extLst>
          </p:cNvPr>
          <p:cNvSpPr/>
          <p:nvPr/>
        </p:nvSpPr>
        <p:spPr>
          <a:xfrm>
            <a:off x="6391469" y="1968759"/>
            <a:ext cx="1080000" cy="10800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04</a:t>
            </a:r>
          </a:p>
        </p:txBody>
      </p:sp>
      <p:sp>
        <p:nvSpPr>
          <p:cNvPr id="9" name="Retângulo: Cantos Arredondados 8">
            <a:extLst>
              <a:ext uri="{FF2B5EF4-FFF2-40B4-BE49-F238E27FC236}">
                <a16:creationId xmlns:a16="http://schemas.microsoft.com/office/drawing/2014/main" id="{EA032875-A309-A8D1-32B6-5142AD7A7D7F}"/>
              </a:ext>
            </a:extLst>
          </p:cNvPr>
          <p:cNvSpPr/>
          <p:nvPr/>
        </p:nvSpPr>
        <p:spPr>
          <a:xfrm>
            <a:off x="6391469" y="3498979"/>
            <a:ext cx="1080000" cy="1080000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05</a:t>
            </a:r>
          </a:p>
        </p:txBody>
      </p:sp>
      <p:sp>
        <p:nvSpPr>
          <p:cNvPr id="10" name="Retângulo: Cantos Arredondados 9">
            <a:extLst>
              <a:ext uri="{FF2B5EF4-FFF2-40B4-BE49-F238E27FC236}">
                <a16:creationId xmlns:a16="http://schemas.microsoft.com/office/drawing/2014/main" id="{071171FE-35B0-682B-7A6B-709A3B45F10B}"/>
              </a:ext>
            </a:extLst>
          </p:cNvPr>
          <p:cNvSpPr/>
          <p:nvPr/>
        </p:nvSpPr>
        <p:spPr>
          <a:xfrm>
            <a:off x="6391469" y="5029199"/>
            <a:ext cx="1080000" cy="1080000"/>
          </a:xfrm>
          <a:prstGeom prst="roundRect">
            <a:avLst/>
          </a:prstGeom>
          <a:solidFill>
            <a:srgbClr val="E779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b="1" dirty="0">
                <a:latin typeface="Century Gothic" panose="020B0502020202020204" pitchFamily="34" charset="0"/>
              </a:rPr>
              <a:t>06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4EDA0D33-D17A-C3C6-C940-6A522238F66D}"/>
              </a:ext>
            </a:extLst>
          </p:cNvPr>
          <p:cNvSpPr txBox="1"/>
          <p:nvPr/>
        </p:nvSpPr>
        <p:spPr>
          <a:xfrm>
            <a:off x="2024742" y="2039399"/>
            <a:ext cx="3859765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pt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MÁSTER EN EXCEL</a:t>
            </a:r>
          </a:p>
          <a:p>
            <a:pPr>
              <a:spcAft>
                <a:spcPts val="600"/>
              </a:spcAft>
            </a:pPr>
            <a:r>
              <a:rPr lang="es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La herramienta más utilizada y demandada en el mercado laboral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DCD32FCD-18C8-C588-DC65-30956C5389E1}"/>
              </a:ext>
            </a:extLst>
          </p:cNvPr>
          <p:cNvSpPr txBox="1"/>
          <p:nvPr/>
        </p:nvSpPr>
        <p:spPr>
          <a:xfrm>
            <a:off x="2024742" y="3446508"/>
            <a:ext cx="3596129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pt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MÁSTER EN POWER BI</a:t>
            </a:r>
          </a:p>
          <a:p>
            <a:pPr>
              <a:spcAft>
                <a:spcPts val="600"/>
              </a:spcAft>
            </a:pPr>
            <a:r>
              <a:rPr lang="es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Una herramienta para el procesamiento y análisis de datos a través de cuadros de mando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2E30A2D0-3900-2A79-326E-28DCFB7EC79B}"/>
              </a:ext>
            </a:extLst>
          </p:cNvPr>
          <p:cNvSpPr txBox="1"/>
          <p:nvPr/>
        </p:nvSpPr>
        <p:spPr>
          <a:xfrm>
            <a:off x="2024742" y="4976728"/>
            <a:ext cx="3489649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pt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MÁSTER EN PYTHON</a:t>
            </a:r>
          </a:p>
          <a:p>
            <a:pPr>
              <a:spcAft>
                <a:spcPts val="600"/>
              </a:spcAft>
            </a:pPr>
            <a:r>
              <a:rPr lang="es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Lenguaje de programación simple para automatizar procesos y crear sistemas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7AF6E526-4351-441F-F0A7-27C353C7C2C6}"/>
              </a:ext>
            </a:extLst>
          </p:cNvPr>
          <p:cNvSpPr txBox="1"/>
          <p:nvPr/>
        </p:nvSpPr>
        <p:spPr>
          <a:xfrm>
            <a:off x="7688424" y="5099839"/>
            <a:ext cx="3732245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pt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MÁSTER EN POWERPOINT</a:t>
            </a:r>
          </a:p>
          <a:p>
            <a:r>
              <a:rPr lang="es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Herramienta básica para crear</a:t>
            </a:r>
          </a:p>
          <a:p>
            <a:r>
              <a:rPr lang="es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presentaciones de proyectos</a:t>
            </a:r>
            <a:endParaRPr lang="pt-BR" sz="1600" dirty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F7CF82BF-FAAD-E1D9-33C2-C1251061DCB7}"/>
              </a:ext>
            </a:extLst>
          </p:cNvPr>
          <p:cNvSpPr txBox="1"/>
          <p:nvPr/>
        </p:nvSpPr>
        <p:spPr>
          <a:xfrm>
            <a:off x="7688424" y="3446508"/>
            <a:ext cx="3732245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pt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MÁSTER EN VBA</a:t>
            </a:r>
          </a:p>
          <a:p>
            <a:r>
              <a:rPr lang="es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Lenguaje de programación</a:t>
            </a:r>
          </a:p>
          <a:p>
            <a:r>
              <a:rPr lang="es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básico para crear macros y</a:t>
            </a:r>
          </a:p>
          <a:p>
            <a:r>
              <a:rPr lang="es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automatización de hojas de cálculo de </a:t>
            </a:r>
            <a:r>
              <a:rPr lang="es-E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excel</a:t>
            </a:r>
            <a:endParaRPr lang="pt-BR" sz="1600" dirty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012DA244-FF6D-66DF-BC4D-B40C7062A594}"/>
              </a:ext>
            </a:extLst>
          </p:cNvPr>
          <p:cNvSpPr txBox="1"/>
          <p:nvPr/>
        </p:nvSpPr>
        <p:spPr>
          <a:xfrm>
            <a:off x="7688424" y="1916288"/>
            <a:ext cx="3116426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pt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MÁSTER EN SQL</a:t>
            </a:r>
          </a:p>
          <a:p>
            <a:r>
              <a:rPr lang="es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Lenguaje de programación</a:t>
            </a:r>
          </a:p>
          <a:p>
            <a:r>
              <a:rPr lang="es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para la gestión bancaria</a:t>
            </a:r>
          </a:p>
          <a:p>
            <a:r>
              <a:rPr lang="es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datos muy grandes</a:t>
            </a:r>
            <a:endParaRPr lang="pt-BR" sz="1600" dirty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Retângulo 1">
            <a:hlinkClick r:id="rId2" action="ppaction://hlinksldjump"/>
            <a:extLst>
              <a:ext uri="{FF2B5EF4-FFF2-40B4-BE49-F238E27FC236}">
                <a16:creationId xmlns:a16="http://schemas.microsoft.com/office/drawing/2014/main" id="{715F12BC-6874-EA3F-B5E2-1EF76CBDB91E}"/>
              </a:ext>
            </a:extLst>
          </p:cNvPr>
          <p:cNvSpPr/>
          <p:nvPr/>
        </p:nvSpPr>
        <p:spPr>
          <a:xfrm>
            <a:off x="6307492" y="4839076"/>
            <a:ext cx="5113175" cy="1427584"/>
          </a:xfrm>
          <a:prstGeom prst="rect">
            <a:avLst/>
          </a:prstGeom>
          <a:noFill/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Retângulo 2">
            <a:hlinkClick r:id="rId3" action="ppaction://hlinksldjump"/>
            <a:extLst>
              <a:ext uri="{FF2B5EF4-FFF2-40B4-BE49-F238E27FC236}">
                <a16:creationId xmlns:a16="http://schemas.microsoft.com/office/drawing/2014/main" id="{FE97D375-5F21-6B0E-BF48-83DCF6A9C288}"/>
              </a:ext>
            </a:extLst>
          </p:cNvPr>
          <p:cNvSpPr/>
          <p:nvPr/>
        </p:nvSpPr>
        <p:spPr>
          <a:xfrm>
            <a:off x="6307492" y="3411492"/>
            <a:ext cx="5113175" cy="1427584"/>
          </a:xfrm>
          <a:prstGeom prst="rect">
            <a:avLst/>
          </a:prstGeom>
          <a:noFill/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7" name="Retângulo 16">
            <a:hlinkClick r:id="rId4" action="ppaction://hlinksldjump"/>
            <a:extLst>
              <a:ext uri="{FF2B5EF4-FFF2-40B4-BE49-F238E27FC236}">
                <a16:creationId xmlns:a16="http://schemas.microsoft.com/office/drawing/2014/main" id="{B42EEDB6-FA7D-A124-11F6-BD9BDE658AB6}"/>
              </a:ext>
            </a:extLst>
          </p:cNvPr>
          <p:cNvSpPr/>
          <p:nvPr/>
        </p:nvSpPr>
        <p:spPr>
          <a:xfrm>
            <a:off x="6239070" y="1796754"/>
            <a:ext cx="5113175" cy="1427584"/>
          </a:xfrm>
          <a:prstGeom prst="rect">
            <a:avLst/>
          </a:prstGeom>
          <a:noFill/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Retângulo 17">
            <a:hlinkClick r:id="rId5" action="ppaction://hlinksldjump"/>
            <a:extLst>
              <a:ext uri="{FF2B5EF4-FFF2-40B4-BE49-F238E27FC236}">
                <a16:creationId xmlns:a16="http://schemas.microsoft.com/office/drawing/2014/main" id="{78DCC4C2-437B-4BFA-1CFB-AB4C33C8A0B1}"/>
              </a:ext>
            </a:extLst>
          </p:cNvPr>
          <p:cNvSpPr/>
          <p:nvPr/>
        </p:nvSpPr>
        <p:spPr>
          <a:xfrm>
            <a:off x="765110" y="1846543"/>
            <a:ext cx="5113175" cy="1427584"/>
          </a:xfrm>
          <a:prstGeom prst="rect">
            <a:avLst/>
          </a:prstGeom>
          <a:noFill/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9" name="Retângulo 18">
            <a:hlinkClick r:id="rId6" action="ppaction://hlinksldjump"/>
            <a:extLst>
              <a:ext uri="{FF2B5EF4-FFF2-40B4-BE49-F238E27FC236}">
                <a16:creationId xmlns:a16="http://schemas.microsoft.com/office/drawing/2014/main" id="{E678BC71-BBD2-DED6-724B-CF8DF28560D9}"/>
              </a:ext>
            </a:extLst>
          </p:cNvPr>
          <p:cNvSpPr/>
          <p:nvPr/>
        </p:nvSpPr>
        <p:spPr>
          <a:xfrm>
            <a:off x="696776" y="3289609"/>
            <a:ext cx="5113175" cy="1427584"/>
          </a:xfrm>
          <a:prstGeom prst="rect">
            <a:avLst/>
          </a:prstGeom>
          <a:noFill/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0" name="Retângulo 19">
            <a:hlinkClick r:id="rId7" action="ppaction://hlinksldjump"/>
            <a:extLst>
              <a:ext uri="{FF2B5EF4-FFF2-40B4-BE49-F238E27FC236}">
                <a16:creationId xmlns:a16="http://schemas.microsoft.com/office/drawing/2014/main" id="{338E013D-D374-8640-6E7B-6ABDC8A1238B}"/>
              </a:ext>
            </a:extLst>
          </p:cNvPr>
          <p:cNvSpPr/>
          <p:nvPr/>
        </p:nvSpPr>
        <p:spPr>
          <a:xfrm>
            <a:off x="696776" y="4877669"/>
            <a:ext cx="5113175" cy="1427584"/>
          </a:xfrm>
          <a:prstGeom prst="rect">
            <a:avLst/>
          </a:prstGeom>
          <a:noFill/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317595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ráfico 16" descr="Seta: reta com preenchimento sólido">
            <a:hlinkClick r:id="rId2" action="ppaction://hlinksldjump"/>
            <a:extLst>
              <a:ext uri="{FF2B5EF4-FFF2-40B4-BE49-F238E27FC236}">
                <a16:creationId xmlns:a16="http://schemas.microsoft.com/office/drawing/2014/main" id="{F06085F0-6056-86AB-85B4-5AD32B103B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93356" y="580151"/>
            <a:ext cx="914400" cy="914400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945C7966-E5C4-4B58-8E36-AAF20BC608C2}"/>
              </a:ext>
            </a:extLst>
          </p:cNvPr>
          <p:cNvSpPr txBox="1"/>
          <p:nvPr/>
        </p:nvSpPr>
        <p:spPr>
          <a:xfrm>
            <a:off x="765110" y="643812"/>
            <a:ext cx="59125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rgbClr val="E7795B"/>
                </a:solidFill>
                <a:latin typeface="Century Gothic" panose="020B0502020202020204" pitchFamily="34" charset="0"/>
              </a:rPr>
              <a:t>NUESTROS PRODUCTOS</a:t>
            </a:r>
          </a:p>
          <a:p>
            <a:r>
              <a:rPr lang="pt-BR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ENTRENAMIENTOS DISPONIBLES</a:t>
            </a:r>
          </a:p>
        </p:txBody>
      </p:sp>
      <p:sp>
        <p:nvSpPr>
          <p:cNvPr id="7" name="Retângulo: Cantos Arredondados 6">
            <a:extLst>
              <a:ext uri="{FF2B5EF4-FFF2-40B4-BE49-F238E27FC236}">
                <a16:creationId xmlns:a16="http://schemas.microsoft.com/office/drawing/2014/main" id="{69BEBE33-1EB8-4E82-8713-487CFECCF8FD}"/>
              </a:ext>
            </a:extLst>
          </p:cNvPr>
          <p:cNvSpPr/>
          <p:nvPr/>
        </p:nvSpPr>
        <p:spPr>
          <a:xfrm>
            <a:off x="839755" y="1968759"/>
            <a:ext cx="1080000" cy="108000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01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F4A743E3-DE5D-4EA2-AAED-30C17DCC3A1B}"/>
              </a:ext>
            </a:extLst>
          </p:cNvPr>
          <p:cNvSpPr txBox="1"/>
          <p:nvPr/>
        </p:nvSpPr>
        <p:spPr>
          <a:xfrm>
            <a:off x="2024742" y="2039399"/>
            <a:ext cx="3859765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pt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MÁSTER EN EXCEL</a:t>
            </a:r>
          </a:p>
          <a:p>
            <a:pPr>
              <a:spcAft>
                <a:spcPts val="600"/>
              </a:spcAft>
            </a:pPr>
            <a:r>
              <a:rPr lang="es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La herramienta más utilizada y demandada en el mercado laboral</a:t>
            </a:r>
          </a:p>
        </p:txBody>
      </p:sp>
    </p:spTree>
    <p:extLst>
      <p:ext uri="{BB962C8B-B14F-4D97-AF65-F5344CB8AC3E}">
        <p14:creationId xmlns:p14="http://schemas.microsoft.com/office/powerpoint/2010/main" val="26873997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: Cantos Arredondados 4">
            <a:extLst>
              <a:ext uri="{FF2B5EF4-FFF2-40B4-BE49-F238E27FC236}">
                <a16:creationId xmlns:a16="http://schemas.microsoft.com/office/drawing/2014/main" id="{FFA1D21D-2733-CD2E-067C-E53EEB1E1A09}"/>
              </a:ext>
            </a:extLst>
          </p:cNvPr>
          <p:cNvSpPr/>
          <p:nvPr/>
        </p:nvSpPr>
        <p:spPr>
          <a:xfrm>
            <a:off x="839755" y="1968759"/>
            <a:ext cx="1080000" cy="108000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01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4EDA0D33-D17A-C3C6-C940-6A522238F66D}"/>
              </a:ext>
            </a:extLst>
          </p:cNvPr>
          <p:cNvSpPr txBox="1"/>
          <p:nvPr/>
        </p:nvSpPr>
        <p:spPr>
          <a:xfrm>
            <a:off x="2024743" y="2039399"/>
            <a:ext cx="3928187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pt-BR" b="1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MÁSTER EN EXCEL</a:t>
            </a:r>
          </a:p>
          <a:p>
            <a:pPr>
              <a:spcAft>
                <a:spcPts val="600"/>
              </a:spcAft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La herramienta más utilizada y demandada en el mercado laboral</a:t>
            </a:r>
          </a:p>
        </p:txBody>
      </p:sp>
      <p:pic>
        <p:nvPicPr>
          <p:cNvPr id="2" name="Gráfico 1" descr="Seta: reta com preenchimento sólido">
            <a:hlinkClick r:id="rId2" action="ppaction://hlinksldjump"/>
            <a:extLst>
              <a:ext uri="{FF2B5EF4-FFF2-40B4-BE49-F238E27FC236}">
                <a16:creationId xmlns:a16="http://schemas.microsoft.com/office/drawing/2014/main" id="{03EF0D09-E00F-ED8E-6F97-6A66623036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93356" y="580151"/>
            <a:ext cx="914400" cy="914400"/>
          </a:xfrm>
          <a:prstGeom prst="rect">
            <a:avLst/>
          </a:prstGeom>
        </p:spPr>
      </p:pic>
      <p:sp>
        <p:nvSpPr>
          <p:cNvPr id="18" name="Retângulo 17">
            <a:hlinkClick r:id="rId5" action="ppaction://hlinksldjump"/>
            <a:extLst>
              <a:ext uri="{FF2B5EF4-FFF2-40B4-BE49-F238E27FC236}">
                <a16:creationId xmlns:a16="http://schemas.microsoft.com/office/drawing/2014/main" id="{E7D70953-2773-8A3E-8A4B-5CBEFCD4D8E6}"/>
              </a:ext>
            </a:extLst>
          </p:cNvPr>
          <p:cNvSpPr/>
          <p:nvPr/>
        </p:nvSpPr>
        <p:spPr>
          <a:xfrm>
            <a:off x="765110" y="1823810"/>
            <a:ext cx="5113175" cy="1427584"/>
          </a:xfrm>
          <a:prstGeom prst="rect">
            <a:avLst/>
          </a:prstGeom>
          <a:noFill/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8A83221B-810D-4B20-89E8-3717701E0970}"/>
              </a:ext>
            </a:extLst>
          </p:cNvPr>
          <p:cNvSpPr txBox="1"/>
          <p:nvPr/>
        </p:nvSpPr>
        <p:spPr>
          <a:xfrm>
            <a:off x="765110" y="643812"/>
            <a:ext cx="59125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rgbClr val="E7795B"/>
                </a:solidFill>
                <a:latin typeface="Century Gothic" panose="020B0502020202020204" pitchFamily="34" charset="0"/>
              </a:rPr>
              <a:t>NUESTROS PRODUCTOS</a:t>
            </a:r>
          </a:p>
          <a:p>
            <a:r>
              <a:rPr lang="pt-BR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ENTRENAMIENTOS DISPONIBLES</a:t>
            </a:r>
          </a:p>
        </p:txBody>
      </p:sp>
      <p:sp>
        <p:nvSpPr>
          <p:cNvPr id="10" name="Retângulo: Cantos Arredondados 9">
            <a:extLst>
              <a:ext uri="{FF2B5EF4-FFF2-40B4-BE49-F238E27FC236}">
                <a16:creationId xmlns:a16="http://schemas.microsoft.com/office/drawing/2014/main" id="{4C89482A-11F0-4FA2-8F96-F17552B23C52}"/>
              </a:ext>
            </a:extLst>
          </p:cNvPr>
          <p:cNvSpPr/>
          <p:nvPr/>
        </p:nvSpPr>
        <p:spPr>
          <a:xfrm>
            <a:off x="839755" y="3498979"/>
            <a:ext cx="1080000" cy="1080000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02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3E65EABF-3058-4741-838D-8E1E8F6F52E7}"/>
              </a:ext>
            </a:extLst>
          </p:cNvPr>
          <p:cNvSpPr txBox="1"/>
          <p:nvPr/>
        </p:nvSpPr>
        <p:spPr>
          <a:xfrm>
            <a:off x="2024742" y="3446508"/>
            <a:ext cx="3596129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pt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MÁSTER EN POWER BI</a:t>
            </a:r>
          </a:p>
          <a:p>
            <a:pPr>
              <a:spcAft>
                <a:spcPts val="600"/>
              </a:spcAft>
            </a:pPr>
            <a:r>
              <a:rPr lang="es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Una herramienta para el procesamiento y análisis de datos a través de cuadros de mando</a:t>
            </a:r>
          </a:p>
        </p:txBody>
      </p:sp>
    </p:spTree>
    <p:extLst>
      <p:ext uri="{BB962C8B-B14F-4D97-AF65-F5344CB8AC3E}">
        <p14:creationId xmlns:p14="http://schemas.microsoft.com/office/powerpoint/2010/main" val="3305881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: Cantos Arredondados 5">
            <a:extLst>
              <a:ext uri="{FF2B5EF4-FFF2-40B4-BE49-F238E27FC236}">
                <a16:creationId xmlns:a16="http://schemas.microsoft.com/office/drawing/2014/main" id="{E724E133-D9C3-A2A9-54F6-94D3FCEA233E}"/>
              </a:ext>
            </a:extLst>
          </p:cNvPr>
          <p:cNvSpPr/>
          <p:nvPr/>
        </p:nvSpPr>
        <p:spPr>
          <a:xfrm>
            <a:off x="839755" y="3498979"/>
            <a:ext cx="1080000" cy="108000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b="1" dirty="0">
                <a:latin typeface="Century Gothic" panose="020B0502020202020204" pitchFamily="34" charset="0"/>
              </a:rPr>
              <a:t>02</a:t>
            </a:r>
          </a:p>
        </p:txBody>
      </p:sp>
      <p:sp>
        <p:nvSpPr>
          <p:cNvPr id="7" name="Retângulo: Cantos Arredondados 6">
            <a:extLst>
              <a:ext uri="{FF2B5EF4-FFF2-40B4-BE49-F238E27FC236}">
                <a16:creationId xmlns:a16="http://schemas.microsoft.com/office/drawing/2014/main" id="{99A2BBC5-D89F-2B9E-CAEE-9CC5E03E3F7E}"/>
              </a:ext>
            </a:extLst>
          </p:cNvPr>
          <p:cNvSpPr/>
          <p:nvPr/>
        </p:nvSpPr>
        <p:spPr>
          <a:xfrm>
            <a:off x="839755" y="5029199"/>
            <a:ext cx="1080000" cy="108000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b="1" dirty="0">
                <a:latin typeface="Century Gothic" panose="020B0502020202020204" pitchFamily="34" charset="0"/>
              </a:rPr>
              <a:t>03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DCD32FCD-18C8-C588-DC65-30956C5389E1}"/>
              </a:ext>
            </a:extLst>
          </p:cNvPr>
          <p:cNvSpPr txBox="1"/>
          <p:nvPr/>
        </p:nvSpPr>
        <p:spPr>
          <a:xfrm>
            <a:off x="2024742" y="3446508"/>
            <a:ext cx="3667846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pt-BR" b="1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MÁSTER EN POWER BI</a:t>
            </a:r>
          </a:p>
          <a:p>
            <a:pPr>
              <a:spcAft>
                <a:spcPts val="600"/>
              </a:spcAft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Una herramienta para el procesamiento y análisis de datos a través de cuadros de mando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2E30A2D0-3900-2A79-326E-28DCFB7EC79B}"/>
              </a:ext>
            </a:extLst>
          </p:cNvPr>
          <p:cNvSpPr txBox="1"/>
          <p:nvPr/>
        </p:nvSpPr>
        <p:spPr>
          <a:xfrm>
            <a:off x="2024742" y="4976728"/>
            <a:ext cx="3489649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pt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MÁSTER EN PYTHON</a:t>
            </a:r>
          </a:p>
          <a:p>
            <a:pPr>
              <a:spcAft>
                <a:spcPts val="600"/>
              </a:spcAft>
            </a:pPr>
            <a:r>
              <a:rPr lang="es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Lenguaje de programación simple para automatizar procesos y crear sistemas</a:t>
            </a:r>
          </a:p>
        </p:txBody>
      </p:sp>
      <p:pic>
        <p:nvPicPr>
          <p:cNvPr id="2" name="Gráfico 1" descr="Seta: reta com preenchimento sólido">
            <a:hlinkClick r:id="rId2" action="ppaction://hlinksldjump"/>
            <a:extLst>
              <a:ext uri="{FF2B5EF4-FFF2-40B4-BE49-F238E27FC236}">
                <a16:creationId xmlns:a16="http://schemas.microsoft.com/office/drawing/2014/main" id="{1FBC856F-9DFA-65CC-1E1F-EBF33AA75F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93356" y="580151"/>
            <a:ext cx="914400" cy="914400"/>
          </a:xfrm>
          <a:prstGeom prst="rect">
            <a:avLst/>
          </a:prstGeom>
        </p:spPr>
      </p:pic>
      <p:sp>
        <p:nvSpPr>
          <p:cNvPr id="19" name="Retângulo 18">
            <a:hlinkClick r:id="rId5" action="ppaction://hlinksldjump"/>
            <a:extLst>
              <a:ext uri="{FF2B5EF4-FFF2-40B4-BE49-F238E27FC236}">
                <a16:creationId xmlns:a16="http://schemas.microsoft.com/office/drawing/2014/main" id="{1D938549-CAC5-1F3A-11CD-BF426D1449AF}"/>
              </a:ext>
            </a:extLst>
          </p:cNvPr>
          <p:cNvSpPr/>
          <p:nvPr/>
        </p:nvSpPr>
        <p:spPr>
          <a:xfrm>
            <a:off x="765110" y="3324034"/>
            <a:ext cx="5113175" cy="1427584"/>
          </a:xfrm>
          <a:prstGeom prst="rect">
            <a:avLst/>
          </a:prstGeom>
          <a:noFill/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6A953D13-2DF3-42FE-8EE6-635014B8F1F2}"/>
              </a:ext>
            </a:extLst>
          </p:cNvPr>
          <p:cNvSpPr txBox="1"/>
          <p:nvPr/>
        </p:nvSpPr>
        <p:spPr>
          <a:xfrm>
            <a:off x="765110" y="643812"/>
            <a:ext cx="59125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rgbClr val="E7795B"/>
                </a:solidFill>
                <a:latin typeface="Century Gothic" panose="020B0502020202020204" pitchFamily="34" charset="0"/>
              </a:rPr>
              <a:t>NUESTROS PRODUCTOS</a:t>
            </a:r>
          </a:p>
          <a:p>
            <a:r>
              <a:rPr lang="pt-BR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ENTRENAMIENTOS DISPONIBLES</a:t>
            </a:r>
          </a:p>
        </p:txBody>
      </p:sp>
      <p:sp>
        <p:nvSpPr>
          <p:cNvPr id="15" name="Retângulo: Cantos Arredondados 14">
            <a:extLst>
              <a:ext uri="{FF2B5EF4-FFF2-40B4-BE49-F238E27FC236}">
                <a16:creationId xmlns:a16="http://schemas.microsoft.com/office/drawing/2014/main" id="{61C0254E-B3D8-4C21-A0E7-A24F2D867622}"/>
              </a:ext>
            </a:extLst>
          </p:cNvPr>
          <p:cNvSpPr/>
          <p:nvPr/>
        </p:nvSpPr>
        <p:spPr>
          <a:xfrm>
            <a:off x="839755" y="1968759"/>
            <a:ext cx="1080000" cy="108000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01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9AF6611E-AFA4-46F9-A19C-B38F995B6823}"/>
              </a:ext>
            </a:extLst>
          </p:cNvPr>
          <p:cNvSpPr txBox="1"/>
          <p:nvPr/>
        </p:nvSpPr>
        <p:spPr>
          <a:xfrm>
            <a:off x="2024743" y="2039399"/>
            <a:ext cx="3928187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pt-BR" b="1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MÁSTER EN EXCEL</a:t>
            </a:r>
          </a:p>
          <a:p>
            <a:pPr>
              <a:spcAft>
                <a:spcPts val="600"/>
              </a:spcAft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La herramienta más utilizada y demandada en el mercado laboral</a:t>
            </a:r>
          </a:p>
        </p:txBody>
      </p:sp>
      <p:sp>
        <p:nvSpPr>
          <p:cNvPr id="18" name="Retângulo 17">
            <a:hlinkClick r:id="rId6" action="ppaction://hlinksldjump"/>
            <a:extLst>
              <a:ext uri="{FF2B5EF4-FFF2-40B4-BE49-F238E27FC236}">
                <a16:creationId xmlns:a16="http://schemas.microsoft.com/office/drawing/2014/main" id="{7DDD6816-95AE-0386-6805-A80ACF125092}"/>
              </a:ext>
            </a:extLst>
          </p:cNvPr>
          <p:cNvSpPr/>
          <p:nvPr/>
        </p:nvSpPr>
        <p:spPr>
          <a:xfrm>
            <a:off x="765110" y="1803642"/>
            <a:ext cx="5330890" cy="1427584"/>
          </a:xfrm>
          <a:prstGeom prst="rect">
            <a:avLst/>
          </a:prstGeom>
          <a:noFill/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190823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: Cantos Arredondados 6">
            <a:extLst>
              <a:ext uri="{FF2B5EF4-FFF2-40B4-BE49-F238E27FC236}">
                <a16:creationId xmlns:a16="http://schemas.microsoft.com/office/drawing/2014/main" id="{99A2BBC5-D89F-2B9E-CAEE-9CC5E03E3F7E}"/>
              </a:ext>
            </a:extLst>
          </p:cNvPr>
          <p:cNvSpPr/>
          <p:nvPr/>
        </p:nvSpPr>
        <p:spPr>
          <a:xfrm>
            <a:off x="839755" y="5029199"/>
            <a:ext cx="1080000" cy="108000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b="1" dirty="0">
                <a:latin typeface="Century Gothic" panose="020B0502020202020204" pitchFamily="34" charset="0"/>
              </a:rPr>
              <a:t>03</a:t>
            </a:r>
          </a:p>
        </p:txBody>
      </p:sp>
      <p:sp>
        <p:nvSpPr>
          <p:cNvPr id="8" name="Retângulo: Cantos Arredondados 7">
            <a:extLst>
              <a:ext uri="{FF2B5EF4-FFF2-40B4-BE49-F238E27FC236}">
                <a16:creationId xmlns:a16="http://schemas.microsoft.com/office/drawing/2014/main" id="{56B2D9F1-00D8-191C-FAF0-3278BFFB612A}"/>
              </a:ext>
            </a:extLst>
          </p:cNvPr>
          <p:cNvSpPr/>
          <p:nvPr/>
        </p:nvSpPr>
        <p:spPr>
          <a:xfrm>
            <a:off x="6391469" y="1968759"/>
            <a:ext cx="1080000" cy="10800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b="1" dirty="0">
                <a:latin typeface="Century Gothic" panose="020B0502020202020204" pitchFamily="34" charset="0"/>
              </a:rPr>
              <a:t>04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2E30A2D0-3900-2A79-326E-28DCFB7EC79B}"/>
              </a:ext>
            </a:extLst>
          </p:cNvPr>
          <p:cNvSpPr txBox="1"/>
          <p:nvPr/>
        </p:nvSpPr>
        <p:spPr>
          <a:xfrm>
            <a:off x="2024742" y="4976728"/>
            <a:ext cx="3489649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pt-BR" b="1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MÁSTER EN PYTHON</a:t>
            </a:r>
          </a:p>
          <a:p>
            <a:pPr>
              <a:spcAft>
                <a:spcPts val="600"/>
              </a:spcAft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Lenguaje de programación simple para automatizar procesos y crear sistemas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012DA244-FF6D-66DF-BC4D-B40C7062A594}"/>
              </a:ext>
            </a:extLst>
          </p:cNvPr>
          <p:cNvSpPr txBox="1"/>
          <p:nvPr/>
        </p:nvSpPr>
        <p:spPr>
          <a:xfrm>
            <a:off x="7688424" y="1916288"/>
            <a:ext cx="3116426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pt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MÁSTER EN SQL</a:t>
            </a:r>
          </a:p>
          <a:p>
            <a:r>
              <a:rPr lang="es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Lenguaje de programación</a:t>
            </a:r>
          </a:p>
          <a:p>
            <a:r>
              <a:rPr lang="es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para la gestión bancaria</a:t>
            </a:r>
          </a:p>
          <a:p>
            <a:r>
              <a:rPr lang="es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datos muy grandes</a:t>
            </a:r>
            <a:endParaRPr lang="pt-BR" sz="1600" dirty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2" name="Gráfico 1" descr="Seta: reta com preenchimento sólido">
            <a:hlinkClick r:id="rId2" action="ppaction://hlinksldjump"/>
            <a:extLst>
              <a:ext uri="{FF2B5EF4-FFF2-40B4-BE49-F238E27FC236}">
                <a16:creationId xmlns:a16="http://schemas.microsoft.com/office/drawing/2014/main" id="{EF7E51A5-0C3E-B8BC-140E-1BD0BB4FF2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93356" y="580151"/>
            <a:ext cx="914400" cy="914400"/>
          </a:xfrm>
          <a:prstGeom prst="rect">
            <a:avLst/>
          </a:prstGeom>
        </p:spPr>
      </p:pic>
      <p:sp>
        <p:nvSpPr>
          <p:cNvPr id="20" name="Retângulo 19">
            <a:hlinkClick r:id="rId5" action="ppaction://hlinksldjump"/>
            <a:extLst>
              <a:ext uri="{FF2B5EF4-FFF2-40B4-BE49-F238E27FC236}">
                <a16:creationId xmlns:a16="http://schemas.microsoft.com/office/drawing/2014/main" id="{2D4C91B3-331E-DDB5-70C8-0E49D93B1152}"/>
              </a:ext>
            </a:extLst>
          </p:cNvPr>
          <p:cNvSpPr/>
          <p:nvPr/>
        </p:nvSpPr>
        <p:spPr>
          <a:xfrm>
            <a:off x="765109" y="4855406"/>
            <a:ext cx="5113175" cy="1427584"/>
          </a:xfrm>
          <a:prstGeom prst="rect">
            <a:avLst/>
          </a:prstGeom>
          <a:noFill/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F8F16886-A4A7-43BA-A0D4-0869BBFCBE19}"/>
              </a:ext>
            </a:extLst>
          </p:cNvPr>
          <p:cNvSpPr txBox="1"/>
          <p:nvPr/>
        </p:nvSpPr>
        <p:spPr>
          <a:xfrm>
            <a:off x="765110" y="643812"/>
            <a:ext cx="59125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rgbClr val="E7795B"/>
                </a:solidFill>
                <a:latin typeface="Century Gothic" panose="020B0502020202020204" pitchFamily="34" charset="0"/>
              </a:rPr>
              <a:t>NUESTROS PRODUCTOS</a:t>
            </a:r>
          </a:p>
          <a:p>
            <a:r>
              <a:rPr lang="pt-BR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ENTRENAMIENTOS DISPONIBLES</a:t>
            </a:r>
          </a:p>
        </p:txBody>
      </p:sp>
      <p:sp>
        <p:nvSpPr>
          <p:cNvPr id="24" name="Retângulo: Cantos Arredondados 23">
            <a:extLst>
              <a:ext uri="{FF2B5EF4-FFF2-40B4-BE49-F238E27FC236}">
                <a16:creationId xmlns:a16="http://schemas.microsoft.com/office/drawing/2014/main" id="{D0F82AB0-DA75-4643-AF09-AB7228CCD620}"/>
              </a:ext>
            </a:extLst>
          </p:cNvPr>
          <p:cNvSpPr/>
          <p:nvPr/>
        </p:nvSpPr>
        <p:spPr>
          <a:xfrm>
            <a:off x="839755" y="3498979"/>
            <a:ext cx="1080000" cy="108000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b="1" dirty="0">
                <a:latin typeface="Century Gothic" panose="020B0502020202020204" pitchFamily="34" charset="0"/>
              </a:rPr>
              <a:t>02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9E460BC2-C098-4EB3-A989-4D1874BC44CF}"/>
              </a:ext>
            </a:extLst>
          </p:cNvPr>
          <p:cNvSpPr txBox="1"/>
          <p:nvPr/>
        </p:nvSpPr>
        <p:spPr>
          <a:xfrm>
            <a:off x="2024742" y="3446508"/>
            <a:ext cx="3667846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pt-BR" b="1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MÁSTER EN POWER BI</a:t>
            </a:r>
          </a:p>
          <a:p>
            <a:pPr>
              <a:spcAft>
                <a:spcPts val="600"/>
              </a:spcAft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Una herramienta para el procesamiento y análisis de datos a través de cuadros de mando</a:t>
            </a:r>
          </a:p>
        </p:txBody>
      </p:sp>
      <p:sp>
        <p:nvSpPr>
          <p:cNvPr id="26" name="Retângulo: Cantos Arredondados 25">
            <a:extLst>
              <a:ext uri="{FF2B5EF4-FFF2-40B4-BE49-F238E27FC236}">
                <a16:creationId xmlns:a16="http://schemas.microsoft.com/office/drawing/2014/main" id="{F5F08D2B-90CF-421B-A1CE-FC8C1440DD12}"/>
              </a:ext>
            </a:extLst>
          </p:cNvPr>
          <p:cNvSpPr/>
          <p:nvPr/>
        </p:nvSpPr>
        <p:spPr>
          <a:xfrm>
            <a:off x="839755" y="1968759"/>
            <a:ext cx="1080000" cy="108000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01</a:t>
            </a:r>
          </a:p>
        </p:txBody>
      </p:sp>
      <p:sp>
        <p:nvSpPr>
          <p:cNvPr id="27" name="CaixaDeTexto 26">
            <a:extLst>
              <a:ext uri="{FF2B5EF4-FFF2-40B4-BE49-F238E27FC236}">
                <a16:creationId xmlns:a16="http://schemas.microsoft.com/office/drawing/2014/main" id="{8ACD1CEB-C3AD-4CB2-A3E8-92BF8779921D}"/>
              </a:ext>
            </a:extLst>
          </p:cNvPr>
          <p:cNvSpPr txBox="1"/>
          <p:nvPr/>
        </p:nvSpPr>
        <p:spPr>
          <a:xfrm>
            <a:off x="2024743" y="2039399"/>
            <a:ext cx="3928187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pt-BR" b="1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MÁSTER EN EXCEL</a:t>
            </a:r>
          </a:p>
          <a:p>
            <a:pPr>
              <a:spcAft>
                <a:spcPts val="600"/>
              </a:spcAft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La herramienta más utilizada y demandada en el mercado laboral</a:t>
            </a:r>
          </a:p>
        </p:txBody>
      </p:sp>
      <p:sp>
        <p:nvSpPr>
          <p:cNvPr id="19" name="Retângulo 18">
            <a:hlinkClick r:id="rId6" action="ppaction://hlinksldjump"/>
            <a:extLst>
              <a:ext uri="{FF2B5EF4-FFF2-40B4-BE49-F238E27FC236}">
                <a16:creationId xmlns:a16="http://schemas.microsoft.com/office/drawing/2014/main" id="{9B4B7E59-20DB-05A9-39D3-49D31FEE99BF}"/>
              </a:ext>
            </a:extLst>
          </p:cNvPr>
          <p:cNvSpPr/>
          <p:nvPr/>
        </p:nvSpPr>
        <p:spPr>
          <a:xfrm>
            <a:off x="765109" y="3359818"/>
            <a:ext cx="5113175" cy="1427584"/>
          </a:xfrm>
          <a:prstGeom prst="rect">
            <a:avLst/>
          </a:prstGeom>
          <a:noFill/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Retângulo 17">
            <a:hlinkClick r:id="rId7" action="ppaction://hlinksldjump"/>
            <a:extLst>
              <a:ext uri="{FF2B5EF4-FFF2-40B4-BE49-F238E27FC236}">
                <a16:creationId xmlns:a16="http://schemas.microsoft.com/office/drawing/2014/main" id="{8028DCC3-38E2-830A-DC1B-B2337E1B0C9D}"/>
              </a:ext>
            </a:extLst>
          </p:cNvPr>
          <p:cNvSpPr/>
          <p:nvPr/>
        </p:nvSpPr>
        <p:spPr>
          <a:xfrm>
            <a:off x="765110" y="1784729"/>
            <a:ext cx="5113175" cy="1427584"/>
          </a:xfrm>
          <a:prstGeom prst="rect">
            <a:avLst/>
          </a:prstGeom>
          <a:noFill/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576196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: Cantos Arredondados 7">
            <a:extLst>
              <a:ext uri="{FF2B5EF4-FFF2-40B4-BE49-F238E27FC236}">
                <a16:creationId xmlns:a16="http://schemas.microsoft.com/office/drawing/2014/main" id="{56B2D9F1-00D8-191C-FAF0-3278BFFB612A}"/>
              </a:ext>
            </a:extLst>
          </p:cNvPr>
          <p:cNvSpPr/>
          <p:nvPr/>
        </p:nvSpPr>
        <p:spPr>
          <a:xfrm>
            <a:off x="6391469" y="1968759"/>
            <a:ext cx="1080000" cy="108000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b="1" dirty="0">
                <a:latin typeface="Century Gothic" panose="020B0502020202020204" pitchFamily="34" charset="0"/>
              </a:rPr>
              <a:t>04</a:t>
            </a:r>
          </a:p>
        </p:txBody>
      </p:sp>
      <p:sp>
        <p:nvSpPr>
          <p:cNvPr id="9" name="Retângulo: Cantos Arredondados 8">
            <a:extLst>
              <a:ext uri="{FF2B5EF4-FFF2-40B4-BE49-F238E27FC236}">
                <a16:creationId xmlns:a16="http://schemas.microsoft.com/office/drawing/2014/main" id="{EA032875-A309-A8D1-32B6-5142AD7A7D7F}"/>
              </a:ext>
            </a:extLst>
          </p:cNvPr>
          <p:cNvSpPr/>
          <p:nvPr/>
        </p:nvSpPr>
        <p:spPr>
          <a:xfrm>
            <a:off x="6391469" y="3498979"/>
            <a:ext cx="1080000" cy="1080000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b="1" dirty="0">
                <a:latin typeface="Century Gothic" panose="020B0502020202020204" pitchFamily="34" charset="0"/>
              </a:rPr>
              <a:t>05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F7CF82BF-FAAD-E1D9-33C2-C1251061DCB7}"/>
              </a:ext>
            </a:extLst>
          </p:cNvPr>
          <p:cNvSpPr txBox="1"/>
          <p:nvPr/>
        </p:nvSpPr>
        <p:spPr>
          <a:xfrm>
            <a:off x="7688424" y="3446508"/>
            <a:ext cx="3732245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pt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MÁSTER EN VBA</a:t>
            </a:r>
          </a:p>
          <a:p>
            <a:r>
              <a:rPr lang="es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Lenguaje de programación</a:t>
            </a:r>
          </a:p>
          <a:p>
            <a:r>
              <a:rPr lang="es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básico para crear macros y</a:t>
            </a:r>
          </a:p>
          <a:p>
            <a:r>
              <a:rPr lang="es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automatización de hojas de cálculo de </a:t>
            </a:r>
            <a:r>
              <a:rPr lang="es-E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excel</a:t>
            </a:r>
            <a:endParaRPr lang="pt-BR" sz="1600" dirty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012DA244-FF6D-66DF-BC4D-B40C7062A594}"/>
              </a:ext>
            </a:extLst>
          </p:cNvPr>
          <p:cNvSpPr txBox="1"/>
          <p:nvPr/>
        </p:nvSpPr>
        <p:spPr>
          <a:xfrm>
            <a:off x="7688424" y="1916288"/>
            <a:ext cx="3116426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pt-BR" b="1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MÁSTER EN SQL</a:t>
            </a:r>
          </a:p>
          <a:p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Lenguaje de programación</a:t>
            </a:r>
          </a:p>
          <a:p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para la gestión bancaria</a:t>
            </a:r>
          </a:p>
          <a:p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datos muy grandes</a:t>
            </a:r>
            <a:endParaRPr lang="pt-BR" sz="1600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2" name="Gráfico 1" descr="Seta: reta com preenchimento sólido">
            <a:hlinkClick r:id="rId2" action="ppaction://hlinksldjump"/>
            <a:extLst>
              <a:ext uri="{FF2B5EF4-FFF2-40B4-BE49-F238E27FC236}">
                <a16:creationId xmlns:a16="http://schemas.microsoft.com/office/drawing/2014/main" id="{59382E43-D1BC-1655-444D-1C45CE886B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93356" y="580151"/>
            <a:ext cx="914400" cy="914400"/>
          </a:xfrm>
          <a:prstGeom prst="rect">
            <a:avLst/>
          </a:prstGeom>
        </p:spPr>
      </p:pic>
      <p:sp>
        <p:nvSpPr>
          <p:cNvPr id="17" name="Retângulo 16">
            <a:hlinkClick r:id="rId5" action="ppaction://hlinksldjump"/>
            <a:extLst>
              <a:ext uri="{FF2B5EF4-FFF2-40B4-BE49-F238E27FC236}">
                <a16:creationId xmlns:a16="http://schemas.microsoft.com/office/drawing/2014/main" id="{C7E30342-779A-BED8-91A3-DB55596C4DE3}"/>
              </a:ext>
            </a:extLst>
          </p:cNvPr>
          <p:cNvSpPr/>
          <p:nvPr/>
        </p:nvSpPr>
        <p:spPr>
          <a:xfrm>
            <a:off x="6239070" y="1793814"/>
            <a:ext cx="5113175" cy="1427584"/>
          </a:xfrm>
          <a:prstGeom prst="rect">
            <a:avLst/>
          </a:prstGeom>
          <a:noFill/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40072875-7501-4D06-9A6A-05A2FE573E15}"/>
              </a:ext>
            </a:extLst>
          </p:cNvPr>
          <p:cNvSpPr txBox="1"/>
          <p:nvPr/>
        </p:nvSpPr>
        <p:spPr>
          <a:xfrm>
            <a:off x="765110" y="643812"/>
            <a:ext cx="59125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rgbClr val="E7795B"/>
                </a:solidFill>
                <a:latin typeface="Century Gothic" panose="020B0502020202020204" pitchFamily="34" charset="0"/>
              </a:rPr>
              <a:t>NUESTROS PRODUCTOS</a:t>
            </a:r>
          </a:p>
          <a:p>
            <a:r>
              <a:rPr lang="pt-BR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ENTRENAMIENTOS DISPONIBLES</a:t>
            </a:r>
          </a:p>
        </p:txBody>
      </p:sp>
      <p:sp>
        <p:nvSpPr>
          <p:cNvPr id="23" name="Retângulo: Cantos Arredondados 22">
            <a:extLst>
              <a:ext uri="{FF2B5EF4-FFF2-40B4-BE49-F238E27FC236}">
                <a16:creationId xmlns:a16="http://schemas.microsoft.com/office/drawing/2014/main" id="{67A2547F-E28E-408D-AF96-CF2C3E375DE5}"/>
              </a:ext>
            </a:extLst>
          </p:cNvPr>
          <p:cNvSpPr/>
          <p:nvPr/>
        </p:nvSpPr>
        <p:spPr>
          <a:xfrm>
            <a:off x="839755" y="5029199"/>
            <a:ext cx="1080000" cy="108000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b="1" dirty="0">
                <a:latin typeface="Century Gothic" panose="020B0502020202020204" pitchFamily="34" charset="0"/>
              </a:rPr>
              <a:t>03</a:t>
            </a:r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E6E30BA0-B059-4301-B963-B0EE787D62B9}"/>
              </a:ext>
            </a:extLst>
          </p:cNvPr>
          <p:cNvSpPr txBox="1"/>
          <p:nvPr/>
        </p:nvSpPr>
        <p:spPr>
          <a:xfrm>
            <a:off x="2024742" y="4976728"/>
            <a:ext cx="3489649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pt-BR" b="1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MÁSTER EN PYTHON</a:t>
            </a:r>
          </a:p>
          <a:p>
            <a:pPr>
              <a:spcAft>
                <a:spcPts val="600"/>
              </a:spcAft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Lenguaje de programación simple para automatizar procesos y crear sistemas</a:t>
            </a:r>
          </a:p>
        </p:txBody>
      </p:sp>
      <p:sp>
        <p:nvSpPr>
          <p:cNvPr id="25" name="Retângulo: Cantos Arredondados 24">
            <a:extLst>
              <a:ext uri="{FF2B5EF4-FFF2-40B4-BE49-F238E27FC236}">
                <a16:creationId xmlns:a16="http://schemas.microsoft.com/office/drawing/2014/main" id="{47673AC0-4E8A-4608-AF2E-EFDE61B97742}"/>
              </a:ext>
            </a:extLst>
          </p:cNvPr>
          <p:cNvSpPr/>
          <p:nvPr/>
        </p:nvSpPr>
        <p:spPr>
          <a:xfrm>
            <a:off x="839755" y="3498979"/>
            <a:ext cx="1080000" cy="108000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b="1" dirty="0">
                <a:latin typeface="Century Gothic" panose="020B0502020202020204" pitchFamily="34" charset="0"/>
              </a:rPr>
              <a:t>02</a:t>
            </a:r>
          </a:p>
        </p:txBody>
      </p: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ECAF2A93-3C69-488D-AF16-4B9E15B9FF49}"/>
              </a:ext>
            </a:extLst>
          </p:cNvPr>
          <p:cNvSpPr txBox="1"/>
          <p:nvPr/>
        </p:nvSpPr>
        <p:spPr>
          <a:xfrm>
            <a:off x="2024742" y="3446508"/>
            <a:ext cx="3667846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pt-BR" b="1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MÁSTER EN POWER BI</a:t>
            </a:r>
          </a:p>
          <a:p>
            <a:pPr>
              <a:spcAft>
                <a:spcPts val="600"/>
              </a:spcAft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Una herramienta para el procesamiento y análisis de datos a través de cuadros de mando</a:t>
            </a:r>
          </a:p>
        </p:txBody>
      </p:sp>
      <p:sp>
        <p:nvSpPr>
          <p:cNvPr id="27" name="Retângulo: Cantos Arredondados 26">
            <a:extLst>
              <a:ext uri="{FF2B5EF4-FFF2-40B4-BE49-F238E27FC236}">
                <a16:creationId xmlns:a16="http://schemas.microsoft.com/office/drawing/2014/main" id="{B7BC189A-2354-4171-8890-694C86F1233D}"/>
              </a:ext>
            </a:extLst>
          </p:cNvPr>
          <p:cNvSpPr/>
          <p:nvPr/>
        </p:nvSpPr>
        <p:spPr>
          <a:xfrm>
            <a:off x="839755" y="1968759"/>
            <a:ext cx="1080000" cy="108000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01</a:t>
            </a:r>
          </a:p>
        </p:txBody>
      </p:sp>
      <p:sp>
        <p:nvSpPr>
          <p:cNvPr id="28" name="CaixaDeTexto 27">
            <a:extLst>
              <a:ext uri="{FF2B5EF4-FFF2-40B4-BE49-F238E27FC236}">
                <a16:creationId xmlns:a16="http://schemas.microsoft.com/office/drawing/2014/main" id="{C52FB081-1090-4A65-9A44-7DEA8C6AB477}"/>
              </a:ext>
            </a:extLst>
          </p:cNvPr>
          <p:cNvSpPr txBox="1"/>
          <p:nvPr/>
        </p:nvSpPr>
        <p:spPr>
          <a:xfrm>
            <a:off x="2024743" y="2039399"/>
            <a:ext cx="3928187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pt-BR" b="1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MÁSTER EN EXCEL</a:t>
            </a:r>
          </a:p>
          <a:p>
            <a:pPr>
              <a:spcAft>
                <a:spcPts val="600"/>
              </a:spcAft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La herramienta más utilizada y demandada en el mercado laboral</a:t>
            </a:r>
          </a:p>
        </p:txBody>
      </p:sp>
      <p:sp>
        <p:nvSpPr>
          <p:cNvPr id="18" name="Retângulo 17">
            <a:hlinkClick r:id="rId6" action="ppaction://hlinksldjump"/>
            <a:extLst>
              <a:ext uri="{FF2B5EF4-FFF2-40B4-BE49-F238E27FC236}">
                <a16:creationId xmlns:a16="http://schemas.microsoft.com/office/drawing/2014/main" id="{3E990959-CDC1-CEA8-A8ED-628ED7B8B847}"/>
              </a:ext>
            </a:extLst>
          </p:cNvPr>
          <p:cNvSpPr/>
          <p:nvPr/>
        </p:nvSpPr>
        <p:spPr>
          <a:xfrm>
            <a:off x="765110" y="1823892"/>
            <a:ext cx="5113175" cy="1427584"/>
          </a:xfrm>
          <a:prstGeom prst="rect">
            <a:avLst/>
          </a:prstGeom>
          <a:noFill/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Retângulo 18">
            <a:hlinkClick r:id="rId7" action="ppaction://hlinksldjump"/>
            <a:extLst>
              <a:ext uri="{FF2B5EF4-FFF2-40B4-BE49-F238E27FC236}">
                <a16:creationId xmlns:a16="http://schemas.microsoft.com/office/drawing/2014/main" id="{F0A33B1F-4E7B-1627-A7C2-B7218D9BD69F}"/>
              </a:ext>
            </a:extLst>
          </p:cNvPr>
          <p:cNvSpPr/>
          <p:nvPr/>
        </p:nvSpPr>
        <p:spPr>
          <a:xfrm>
            <a:off x="765110" y="3363763"/>
            <a:ext cx="5113175" cy="1427584"/>
          </a:xfrm>
          <a:prstGeom prst="rect">
            <a:avLst/>
          </a:prstGeom>
          <a:noFill/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Retângulo 19">
            <a:hlinkClick r:id="rId8" action="ppaction://hlinksldjump"/>
            <a:extLst>
              <a:ext uri="{FF2B5EF4-FFF2-40B4-BE49-F238E27FC236}">
                <a16:creationId xmlns:a16="http://schemas.microsoft.com/office/drawing/2014/main" id="{B032D06E-B0B3-1B6C-00C1-4D19B68E00DD}"/>
              </a:ext>
            </a:extLst>
          </p:cNvPr>
          <p:cNvSpPr/>
          <p:nvPr/>
        </p:nvSpPr>
        <p:spPr>
          <a:xfrm>
            <a:off x="765110" y="4874092"/>
            <a:ext cx="5113175" cy="1427584"/>
          </a:xfrm>
          <a:prstGeom prst="rect">
            <a:avLst/>
          </a:prstGeom>
          <a:noFill/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199917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: Cantos Arredondados 7">
            <a:extLst>
              <a:ext uri="{FF2B5EF4-FFF2-40B4-BE49-F238E27FC236}">
                <a16:creationId xmlns:a16="http://schemas.microsoft.com/office/drawing/2014/main" id="{56B2D9F1-00D8-191C-FAF0-3278BFFB612A}"/>
              </a:ext>
            </a:extLst>
          </p:cNvPr>
          <p:cNvSpPr/>
          <p:nvPr/>
        </p:nvSpPr>
        <p:spPr>
          <a:xfrm>
            <a:off x="6391469" y="1968759"/>
            <a:ext cx="1080000" cy="108000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b="1" dirty="0">
                <a:latin typeface="Century Gothic" panose="020B0502020202020204" pitchFamily="34" charset="0"/>
              </a:rPr>
              <a:t>04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012DA244-FF6D-66DF-BC4D-B40C7062A594}"/>
              </a:ext>
            </a:extLst>
          </p:cNvPr>
          <p:cNvSpPr txBox="1"/>
          <p:nvPr/>
        </p:nvSpPr>
        <p:spPr>
          <a:xfrm>
            <a:off x="7688424" y="1916288"/>
            <a:ext cx="3116426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pt-BR" b="1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MÁSTER EN SQL</a:t>
            </a:r>
          </a:p>
          <a:p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Lenguaje de programación</a:t>
            </a:r>
          </a:p>
          <a:p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para la gestión bancaria</a:t>
            </a:r>
          </a:p>
          <a:p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datos muy grandes</a:t>
            </a:r>
            <a:endParaRPr lang="pt-BR" sz="1600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2" name="Gráfico 1" descr="Seta: reta com preenchimento sólido">
            <a:hlinkClick r:id="rId2" action="ppaction://hlinksldjump"/>
            <a:extLst>
              <a:ext uri="{FF2B5EF4-FFF2-40B4-BE49-F238E27FC236}">
                <a16:creationId xmlns:a16="http://schemas.microsoft.com/office/drawing/2014/main" id="{59382E43-D1BC-1655-444D-1C45CE886B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93356" y="580151"/>
            <a:ext cx="914400" cy="914400"/>
          </a:xfrm>
          <a:prstGeom prst="rect">
            <a:avLst/>
          </a:prstGeom>
        </p:spPr>
      </p:pic>
      <p:sp>
        <p:nvSpPr>
          <p:cNvPr id="17" name="Retângulo 16">
            <a:hlinkClick r:id="rId5" action="ppaction://hlinksldjump"/>
            <a:extLst>
              <a:ext uri="{FF2B5EF4-FFF2-40B4-BE49-F238E27FC236}">
                <a16:creationId xmlns:a16="http://schemas.microsoft.com/office/drawing/2014/main" id="{C7E30342-779A-BED8-91A3-DB55596C4DE3}"/>
              </a:ext>
            </a:extLst>
          </p:cNvPr>
          <p:cNvSpPr/>
          <p:nvPr/>
        </p:nvSpPr>
        <p:spPr>
          <a:xfrm>
            <a:off x="6239070" y="1793814"/>
            <a:ext cx="5113175" cy="1427584"/>
          </a:xfrm>
          <a:prstGeom prst="rect">
            <a:avLst/>
          </a:prstGeom>
          <a:noFill/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40072875-7501-4D06-9A6A-05A2FE573E15}"/>
              </a:ext>
            </a:extLst>
          </p:cNvPr>
          <p:cNvSpPr txBox="1"/>
          <p:nvPr/>
        </p:nvSpPr>
        <p:spPr>
          <a:xfrm>
            <a:off x="765110" y="643812"/>
            <a:ext cx="59125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rgbClr val="E7795B"/>
                </a:solidFill>
                <a:latin typeface="Century Gothic" panose="020B0502020202020204" pitchFamily="34" charset="0"/>
              </a:rPr>
              <a:t>NUESTROS PRODUCTOS</a:t>
            </a:r>
          </a:p>
          <a:p>
            <a:r>
              <a:rPr lang="pt-BR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ENTRENAMIENTOS DISPONIBLES</a:t>
            </a:r>
          </a:p>
        </p:txBody>
      </p:sp>
      <p:sp>
        <p:nvSpPr>
          <p:cNvPr id="23" name="Retângulo: Cantos Arredondados 22">
            <a:extLst>
              <a:ext uri="{FF2B5EF4-FFF2-40B4-BE49-F238E27FC236}">
                <a16:creationId xmlns:a16="http://schemas.microsoft.com/office/drawing/2014/main" id="{67A2547F-E28E-408D-AF96-CF2C3E375DE5}"/>
              </a:ext>
            </a:extLst>
          </p:cNvPr>
          <p:cNvSpPr/>
          <p:nvPr/>
        </p:nvSpPr>
        <p:spPr>
          <a:xfrm>
            <a:off x="839755" y="5029199"/>
            <a:ext cx="1080000" cy="108000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b="1" dirty="0">
                <a:latin typeface="Century Gothic" panose="020B0502020202020204" pitchFamily="34" charset="0"/>
              </a:rPr>
              <a:t>03</a:t>
            </a:r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E6E30BA0-B059-4301-B963-B0EE787D62B9}"/>
              </a:ext>
            </a:extLst>
          </p:cNvPr>
          <p:cNvSpPr txBox="1"/>
          <p:nvPr/>
        </p:nvSpPr>
        <p:spPr>
          <a:xfrm>
            <a:off x="2024742" y="4976728"/>
            <a:ext cx="3489649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pt-BR" b="1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MÁSTER EN PYTHON</a:t>
            </a:r>
          </a:p>
          <a:p>
            <a:pPr>
              <a:spcAft>
                <a:spcPts val="600"/>
              </a:spcAft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Lenguaje de programación simple para automatizar procesos y crear sistemas</a:t>
            </a:r>
          </a:p>
        </p:txBody>
      </p:sp>
      <p:sp>
        <p:nvSpPr>
          <p:cNvPr id="25" name="Retângulo: Cantos Arredondados 24">
            <a:extLst>
              <a:ext uri="{FF2B5EF4-FFF2-40B4-BE49-F238E27FC236}">
                <a16:creationId xmlns:a16="http://schemas.microsoft.com/office/drawing/2014/main" id="{47673AC0-4E8A-4608-AF2E-EFDE61B97742}"/>
              </a:ext>
            </a:extLst>
          </p:cNvPr>
          <p:cNvSpPr/>
          <p:nvPr/>
        </p:nvSpPr>
        <p:spPr>
          <a:xfrm>
            <a:off x="839755" y="3498979"/>
            <a:ext cx="1080000" cy="108000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b="1" dirty="0">
                <a:latin typeface="Century Gothic" panose="020B0502020202020204" pitchFamily="34" charset="0"/>
              </a:rPr>
              <a:t>02</a:t>
            </a:r>
          </a:p>
        </p:txBody>
      </p: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ECAF2A93-3C69-488D-AF16-4B9E15B9FF49}"/>
              </a:ext>
            </a:extLst>
          </p:cNvPr>
          <p:cNvSpPr txBox="1"/>
          <p:nvPr/>
        </p:nvSpPr>
        <p:spPr>
          <a:xfrm>
            <a:off x="2024742" y="3446508"/>
            <a:ext cx="3667846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pt-BR" b="1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MÁSTER EN POWER BI</a:t>
            </a:r>
          </a:p>
          <a:p>
            <a:pPr>
              <a:spcAft>
                <a:spcPts val="600"/>
              </a:spcAft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Una herramienta para el procesamiento y análisis de datos a través de cuadros de mando</a:t>
            </a:r>
          </a:p>
        </p:txBody>
      </p:sp>
      <p:sp>
        <p:nvSpPr>
          <p:cNvPr id="27" name="Retângulo: Cantos Arredondados 26">
            <a:extLst>
              <a:ext uri="{FF2B5EF4-FFF2-40B4-BE49-F238E27FC236}">
                <a16:creationId xmlns:a16="http://schemas.microsoft.com/office/drawing/2014/main" id="{B7BC189A-2354-4171-8890-694C86F1233D}"/>
              </a:ext>
            </a:extLst>
          </p:cNvPr>
          <p:cNvSpPr/>
          <p:nvPr/>
        </p:nvSpPr>
        <p:spPr>
          <a:xfrm>
            <a:off x="839755" y="1968759"/>
            <a:ext cx="1080000" cy="108000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01</a:t>
            </a:r>
          </a:p>
        </p:txBody>
      </p:sp>
      <p:sp>
        <p:nvSpPr>
          <p:cNvPr id="28" name="CaixaDeTexto 27">
            <a:extLst>
              <a:ext uri="{FF2B5EF4-FFF2-40B4-BE49-F238E27FC236}">
                <a16:creationId xmlns:a16="http://schemas.microsoft.com/office/drawing/2014/main" id="{C52FB081-1090-4A65-9A44-7DEA8C6AB477}"/>
              </a:ext>
            </a:extLst>
          </p:cNvPr>
          <p:cNvSpPr txBox="1"/>
          <p:nvPr/>
        </p:nvSpPr>
        <p:spPr>
          <a:xfrm>
            <a:off x="2024743" y="2039399"/>
            <a:ext cx="3928187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pt-BR" b="1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MÁSTER EN EXCEL</a:t>
            </a:r>
          </a:p>
          <a:p>
            <a:pPr>
              <a:spcAft>
                <a:spcPts val="600"/>
              </a:spcAft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La herramienta más utilizada y demandada en el mercado laboral</a:t>
            </a:r>
          </a:p>
        </p:txBody>
      </p:sp>
      <p:sp>
        <p:nvSpPr>
          <p:cNvPr id="18" name="Retângulo 17">
            <a:hlinkClick r:id="rId6" action="ppaction://hlinksldjump"/>
            <a:extLst>
              <a:ext uri="{FF2B5EF4-FFF2-40B4-BE49-F238E27FC236}">
                <a16:creationId xmlns:a16="http://schemas.microsoft.com/office/drawing/2014/main" id="{3E990959-CDC1-CEA8-A8ED-628ED7B8B847}"/>
              </a:ext>
            </a:extLst>
          </p:cNvPr>
          <p:cNvSpPr/>
          <p:nvPr/>
        </p:nvSpPr>
        <p:spPr>
          <a:xfrm>
            <a:off x="765110" y="1823892"/>
            <a:ext cx="5113175" cy="1427584"/>
          </a:xfrm>
          <a:prstGeom prst="rect">
            <a:avLst/>
          </a:prstGeom>
          <a:noFill/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Retângulo 18">
            <a:hlinkClick r:id="rId7" action="ppaction://hlinksldjump"/>
            <a:extLst>
              <a:ext uri="{FF2B5EF4-FFF2-40B4-BE49-F238E27FC236}">
                <a16:creationId xmlns:a16="http://schemas.microsoft.com/office/drawing/2014/main" id="{F0A33B1F-4E7B-1627-A7C2-B7218D9BD69F}"/>
              </a:ext>
            </a:extLst>
          </p:cNvPr>
          <p:cNvSpPr/>
          <p:nvPr/>
        </p:nvSpPr>
        <p:spPr>
          <a:xfrm>
            <a:off x="765110" y="3363763"/>
            <a:ext cx="5113175" cy="1427584"/>
          </a:xfrm>
          <a:prstGeom prst="rect">
            <a:avLst/>
          </a:prstGeom>
          <a:noFill/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Retângulo 19">
            <a:hlinkClick r:id="rId8" action="ppaction://hlinksldjump"/>
            <a:extLst>
              <a:ext uri="{FF2B5EF4-FFF2-40B4-BE49-F238E27FC236}">
                <a16:creationId xmlns:a16="http://schemas.microsoft.com/office/drawing/2014/main" id="{B032D06E-B0B3-1B6C-00C1-4D19B68E00DD}"/>
              </a:ext>
            </a:extLst>
          </p:cNvPr>
          <p:cNvSpPr/>
          <p:nvPr/>
        </p:nvSpPr>
        <p:spPr>
          <a:xfrm>
            <a:off x="765110" y="4874092"/>
            <a:ext cx="5113175" cy="1427584"/>
          </a:xfrm>
          <a:prstGeom prst="rect">
            <a:avLst/>
          </a:prstGeom>
          <a:noFill/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2" name="Retângulo: Cantos Arredondados 21">
            <a:extLst>
              <a:ext uri="{FF2B5EF4-FFF2-40B4-BE49-F238E27FC236}">
                <a16:creationId xmlns:a16="http://schemas.microsoft.com/office/drawing/2014/main" id="{57C9114D-0D8F-4BAA-923E-2D909C5F9EFD}"/>
              </a:ext>
            </a:extLst>
          </p:cNvPr>
          <p:cNvSpPr/>
          <p:nvPr/>
        </p:nvSpPr>
        <p:spPr>
          <a:xfrm>
            <a:off x="6391469" y="3498979"/>
            <a:ext cx="1080000" cy="108000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05</a:t>
            </a:r>
          </a:p>
        </p:txBody>
      </p:sp>
      <p:sp>
        <p:nvSpPr>
          <p:cNvPr id="29" name="CaixaDeTexto 28">
            <a:extLst>
              <a:ext uri="{FF2B5EF4-FFF2-40B4-BE49-F238E27FC236}">
                <a16:creationId xmlns:a16="http://schemas.microsoft.com/office/drawing/2014/main" id="{9AFF84A3-53AC-43CA-8AA1-72D352D0EF84}"/>
              </a:ext>
            </a:extLst>
          </p:cNvPr>
          <p:cNvSpPr txBox="1"/>
          <p:nvPr/>
        </p:nvSpPr>
        <p:spPr>
          <a:xfrm>
            <a:off x="7688424" y="3446508"/>
            <a:ext cx="3732245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pt-BR" b="1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MÁSTER EN VBA</a:t>
            </a:r>
          </a:p>
          <a:p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Lenguaje de programación</a:t>
            </a:r>
          </a:p>
          <a:p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básico para crear macros y</a:t>
            </a:r>
          </a:p>
          <a:p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automatización de hojas de cálculo de </a:t>
            </a:r>
            <a:r>
              <a:rPr lang="es-ES" sz="1600" dirty="0" err="1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rPr>
              <a:t>excel</a:t>
            </a:r>
            <a:endParaRPr lang="pt-BR" sz="1600" dirty="0">
              <a:solidFill>
                <a:schemeClr val="bg1">
                  <a:lumMod val="6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30" name="Retângulo 29">
            <a:hlinkClick r:id="rId9" action="ppaction://hlinksldjump"/>
            <a:extLst>
              <a:ext uri="{FF2B5EF4-FFF2-40B4-BE49-F238E27FC236}">
                <a16:creationId xmlns:a16="http://schemas.microsoft.com/office/drawing/2014/main" id="{E02383E2-434B-4B70-90FA-E96D025E26C9}"/>
              </a:ext>
            </a:extLst>
          </p:cNvPr>
          <p:cNvSpPr/>
          <p:nvPr/>
        </p:nvSpPr>
        <p:spPr>
          <a:xfrm>
            <a:off x="6155067" y="3429000"/>
            <a:ext cx="5113175" cy="1427584"/>
          </a:xfrm>
          <a:prstGeom prst="rect">
            <a:avLst/>
          </a:prstGeom>
          <a:noFill/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1" name="Retângulo: Cantos Arredondados 30">
            <a:extLst>
              <a:ext uri="{FF2B5EF4-FFF2-40B4-BE49-F238E27FC236}">
                <a16:creationId xmlns:a16="http://schemas.microsoft.com/office/drawing/2014/main" id="{3A221B68-8D67-4A67-BB6B-ECCE85853851}"/>
              </a:ext>
            </a:extLst>
          </p:cNvPr>
          <p:cNvSpPr/>
          <p:nvPr/>
        </p:nvSpPr>
        <p:spPr>
          <a:xfrm>
            <a:off x="6391469" y="5029199"/>
            <a:ext cx="1080000" cy="1080000"/>
          </a:xfrm>
          <a:prstGeom prst="roundRect">
            <a:avLst/>
          </a:prstGeom>
          <a:solidFill>
            <a:srgbClr val="E779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b="1" dirty="0">
                <a:latin typeface="Century Gothic" panose="020B0502020202020204" pitchFamily="34" charset="0"/>
              </a:rPr>
              <a:t>06</a:t>
            </a:r>
          </a:p>
        </p:txBody>
      </p:sp>
      <p:sp>
        <p:nvSpPr>
          <p:cNvPr id="33" name="CaixaDeTexto 32">
            <a:extLst>
              <a:ext uri="{FF2B5EF4-FFF2-40B4-BE49-F238E27FC236}">
                <a16:creationId xmlns:a16="http://schemas.microsoft.com/office/drawing/2014/main" id="{C9E59238-F94B-4504-894A-D3A883194738}"/>
              </a:ext>
            </a:extLst>
          </p:cNvPr>
          <p:cNvSpPr txBox="1"/>
          <p:nvPr/>
        </p:nvSpPr>
        <p:spPr>
          <a:xfrm>
            <a:off x="7688424" y="5099839"/>
            <a:ext cx="3732245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pt-BR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MÁSTER EN POWERPOINT</a:t>
            </a:r>
          </a:p>
          <a:p>
            <a:r>
              <a:rPr lang="es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Herramienta básica para crear</a:t>
            </a:r>
          </a:p>
          <a:p>
            <a:r>
              <a:rPr lang="es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presentaciones de proyectos</a:t>
            </a:r>
            <a:endParaRPr lang="pt-BR" sz="1600" dirty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09671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451</Words>
  <Application>Microsoft Office PowerPoint</Application>
  <PresentationFormat>Widescreen</PresentationFormat>
  <Paragraphs>111</Paragraphs>
  <Slides>7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Renan Leal</dc:creator>
  <cp:lastModifiedBy>Lucas Castro</cp:lastModifiedBy>
  <cp:revision>8</cp:revision>
  <dcterms:created xsi:type="dcterms:W3CDTF">2023-03-18T20:55:27Z</dcterms:created>
  <dcterms:modified xsi:type="dcterms:W3CDTF">2023-08-22T11:43:24Z</dcterms:modified>
</cp:coreProperties>
</file>